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charts/chart3.xml" ContentType="application/vnd.openxmlformats-officedocument.drawingml.chart+xml"/>
  <Override PartName="/ppt/notesSlides/notesSlide20.xml" ContentType="application/vnd.openxmlformats-officedocument.presentationml.notesSlide+xml"/>
  <Override PartName="/ppt/charts/chart4.xml" ContentType="application/vnd.openxmlformats-officedocument.drawingml.chart+xml"/>
  <Override PartName="/ppt/notesSlides/notesSlide21.xml" ContentType="application/vnd.openxmlformats-officedocument.presentationml.notesSlide+xml"/>
  <Override PartName="/ppt/charts/chart5.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43" r:id="rId31"/>
    <p:sldId id="284" r:id="rId32"/>
    <p:sldId id="285" r:id="rId33"/>
    <p:sldId id="286" r:id="rId34"/>
    <p:sldId id="287" r:id="rId35"/>
    <p:sldId id="288" r:id="rId36"/>
    <p:sldId id="289" r:id="rId37"/>
    <p:sldId id="290" r:id="rId38"/>
    <p:sldId id="291" r:id="rId39"/>
    <p:sldId id="292" r:id="rId40"/>
    <p:sldId id="293"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11" autoAdjust="0"/>
  </p:normalViewPr>
  <p:slideViewPr>
    <p:cSldViewPr snapToGrid="0">
      <p:cViewPr varScale="1">
        <p:scale>
          <a:sx n="27" d="100"/>
          <a:sy n="27" d="100"/>
        </p:scale>
        <p:origin x="11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7.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7.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image" Target="../media/image7.png"/></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image" Target="../media/image7.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65567"/>
          <c:y val="0.265567"/>
          <c:w val="0.46886499999999998"/>
          <c:h val="0.45636500000000002"/>
        </c:manualLayout>
      </c:layout>
      <c:pieChart>
        <c:varyColors val="0"/>
        <c:ser>
          <c:idx val="0"/>
          <c:order val="0"/>
          <c:tx>
            <c:strRef>
              <c:f>Sheet1!$A$2</c:f>
              <c:strCache>
                <c:ptCount val="1"/>
                <c:pt idx="0">
                  <c:v>Tests</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0330-46D1-9F48-CCCAC9BBD807}"/>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0330-46D1-9F48-CCCAC9BBD807}"/>
              </c:ext>
            </c:extLst>
          </c:dPt>
          <c:dPt>
            <c:idx val="2"/>
            <c:bubble3D val="0"/>
            <c:spPr>
              <a:solidFill>
                <a:schemeClr val="accent3"/>
              </a:solidFill>
              <a:ln w="6350" cap="flat">
                <a:solidFill>
                  <a:srgbClr val="FFFFFF"/>
                </a:solidFill>
                <a:prstDash val="solid"/>
                <a:miter lim="800000"/>
              </a:ln>
              <a:effectLst/>
            </c:spPr>
            <c:extLst>
              <c:ext xmlns:c16="http://schemas.microsoft.com/office/drawing/2014/chart" uri="{C3380CC4-5D6E-409C-BE32-E72D297353CC}">
                <c16:uniqueId val="{00000005-0330-46D1-9F48-CCCAC9BBD807}"/>
              </c:ext>
            </c:extLst>
          </c:dPt>
          <c:dPt>
            <c:idx val="3"/>
            <c:bubble3D val="0"/>
            <c:spPr>
              <a:solidFill>
                <a:schemeClr val="accent4"/>
              </a:solidFill>
              <a:ln w="6350" cap="flat">
                <a:solidFill>
                  <a:srgbClr val="FFFFFF"/>
                </a:solidFill>
                <a:prstDash val="solid"/>
                <a:miter lim="800000"/>
              </a:ln>
              <a:effectLst/>
            </c:spPr>
            <c:extLst>
              <c:ext xmlns:c16="http://schemas.microsoft.com/office/drawing/2014/chart" uri="{C3380CC4-5D6E-409C-BE32-E72D297353CC}">
                <c16:uniqueId val="{00000007-0330-46D1-9F48-CCCAC9BBD807}"/>
              </c:ext>
            </c:extLst>
          </c:dPt>
          <c:dPt>
            <c:idx val="4"/>
            <c:bubble3D val="0"/>
            <c:spPr>
              <a:solidFill>
                <a:schemeClr val="accent5"/>
              </a:solidFill>
              <a:ln w="6350" cap="flat">
                <a:solidFill>
                  <a:srgbClr val="FFFFFF"/>
                </a:solidFill>
                <a:prstDash val="solid"/>
                <a:miter lim="800000"/>
              </a:ln>
              <a:effectLst/>
            </c:spPr>
            <c:extLst>
              <c:ext xmlns:c16="http://schemas.microsoft.com/office/drawing/2014/chart" uri="{C3380CC4-5D6E-409C-BE32-E72D297353CC}">
                <c16:uniqueId val="{00000009-0330-46D1-9F48-CCCAC9BBD807}"/>
              </c:ext>
            </c:extLst>
          </c:dPt>
          <c:dPt>
            <c:idx val="5"/>
            <c:bubble3D val="0"/>
            <c:spPr>
              <a:solidFill>
                <a:schemeClr val="accent6"/>
              </a:solidFill>
              <a:ln w="6350" cap="flat">
                <a:solidFill>
                  <a:srgbClr val="FFFFFF"/>
                </a:solidFill>
                <a:prstDash val="solid"/>
                <a:miter lim="800000"/>
              </a:ln>
              <a:effectLst/>
            </c:spPr>
            <c:extLst>
              <c:ext xmlns:c16="http://schemas.microsoft.com/office/drawing/2014/chart" uri="{C3380CC4-5D6E-409C-BE32-E72D297353CC}">
                <c16:uniqueId val="{0000000B-0330-46D1-9F48-CCCAC9BBD807}"/>
              </c:ext>
            </c:extLst>
          </c:dPt>
          <c:dPt>
            <c:idx val="6"/>
            <c:bubble3D val="0"/>
            <c:spPr>
              <a:solidFill>
                <a:srgbClr val="5882CC"/>
              </a:solidFill>
              <a:ln w="6350" cap="flat">
                <a:solidFill>
                  <a:srgbClr val="FFFFFF"/>
                </a:solidFill>
                <a:prstDash val="solid"/>
                <a:miter lim="800000"/>
              </a:ln>
              <a:effectLst/>
            </c:spPr>
            <c:extLst>
              <c:ext xmlns:c16="http://schemas.microsoft.com/office/drawing/2014/chart" uri="{C3380CC4-5D6E-409C-BE32-E72D297353CC}">
                <c16:uniqueId val="{0000000D-0330-46D1-9F48-CCCAC9BBD807}"/>
              </c:ext>
            </c:extLst>
          </c:dPt>
          <c:dPt>
            <c:idx val="7"/>
            <c:bubble3D val="0"/>
            <c:spPr>
              <a:solidFill>
                <a:srgbClr val="EF8D4B"/>
              </a:solidFill>
              <a:ln w="6350" cap="flat">
                <a:solidFill>
                  <a:srgbClr val="FFFFFF"/>
                </a:solidFill>
                <a:prstDash val="solid"/>
                <a:miter lim="800000"/>
              </a:ln>
              <a:effectLst/>
            </c:spPr>
            <c:extLst>
              <c:ext xmlns:c16="http://schemas.microsoft.com/office/drawing/2014/chart" uri="{C3380CC4-5D6E-409C-BE32-E72D297353CC}">
                <c16:uniqueId val="{0000000F-0330-46D1-9F48-CCCAC9BBD807}"/>
              </c:ext>
            </c:extLst>
          </c:dPt>
          <c:dPt>
            <c:idx val="8"/>
            <c:bubble3D val="0"/>
            <c:spPr>
              <a:solidFill>
                <a:srgbClr val="B1B1B1"/>
              </a:solidFill>
              <a:ln w="6350" cap="flat">
                <a:solidFill>
                  <a:srgbClr val="FFFFFF"/>
                </a:solidFill>
                <a:prstDash val="solid"/>
                <a:miter lim="800000"/>
              </a:ln>
              <a:effectLst/>
            </c:spPr>
            <c:extLst>
              <c:ext xmlns:c16="http://schemas.microsoft.com/office/drawing/2014/chart" uri="{C3380CC4-5D6E-409C-BE32-E72D297353CC}">
                <c16:uniqueId val="{00000011-0330-46D1-9F48-CCCAC9BBD807}"/>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0330-46D1-9F48-CCCAC9BBD807}"/>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330-46D1-9F48-CCCAC9BBD807}"/>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330-46D1-9F48-CCCAC9BBD807}"/>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330-46D1-9F48-CCCAC9BBD807}"/>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330-46D1-9F48-CCCAC9BBD807}"/>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30-46D1-9F48-CCCAC9BBD807}"/>
                </c:ext>
              </c:extLst>
            </c:dLbl>
            <c:dLbl>
              <c:idx val="6"/>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330-46D1-9F48-CCCAC9BBD807}"/>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0330-46D1-9F48-CCCAC9BBD807}"/>
                </c:ext>
              </c:extLst>
            </c:dLbl>
            <c:dLbl>
              <c:idx val="8"/>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11-0330-46D1-9F48-CCCAC9BBD807}"/>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0330-46D1-9F48-CCCAC9BBD807}"/>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170800000000001"/>
          <c:y val="9.38277E-2"/>
          <c:w val="0.65329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63</c:v>
                </c:pt>
              </c:numCache>
            </c:numRef>
          </c:val>
          <c:extLst>
            <c:ext xmlns:c16="http://schemas.microsoft.com/office/drawing/2014/chart" uri="{C3380CC4-5D6E-409C-BE32-E72D297353CC}">
              <c16:uniqueId val="{00000000-9692-4543-8F97-7286E82C761F}"/>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5459200000000002"/>
          <c:y val="9.38277E-2"/>
          <c:w val="0.640407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72</c:v>
                </c:pt>
              </c:numCache>
            </c:numRef>
          </c:val>
          <c:extLst>
            <c:ext xmlns:c16="http://schemas.microsoft.com/office/drawing/2014/chart" uri="{C3380CC4-5D6E-409C-BE32-E72D297353CC}">
              <c16:uniqueId val="{00000000-01CD-4E02-8067-A9302D70A040}"/>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775800000000001"/>
          <c:y val="9.38277E-2"/>
          <c:w val="0.64724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91</c:v>
                </c:pt>
              </c:numCache>
            </c:numRef>
          </c:val>
          <c:extLst>
            <c:ext xmlns:c16="http://schemas.microsoft.com/office/drawing/2014/chart" uri="{C3380CC4-5D6E-409C-BE32-E72D297353CC}">
              <c16:uniqueId val="{00000000-CDFA-4199-9980-E63E6D69EA8E}"/>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6993100000000001"/>
          <c:y val="9.38277E-2"/>
          <c:w val="0.60473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100</c:v>
                </c:pt>
              </c:numCache>
            </c:numRef>
          </c:val>
          <c:extLst>
            <c:ext xmlns:c16="http://schemas.microsoft.com/office/drawing/2014/chart" uri="{C3380CC4-5D6E-409C-BE32-E72D297353CC}">
              <c16:uniqueId val="{00000000-A135-4BA4-90B8-A5E9CBBEAD7B}"/>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t>We use testing to evaluate our software systems. This is captured in famous V&amp;V terminology:</a:t>
            </a:r>
            <a:br/>
            <a:r>
              <a:t>Validation: Are we building the right product?</a:t>
            </a:r>
          </a:p>
          <a:p>
            <a:pPr defTabSz="914400">
              <a:defRPr sz="1200"/>
            </a:pPr>
            <a:r>
              <a:t>Verification: Are we building the product right?</a:t>
            </a:r>
          </a:p>
          <a:p>
            <a:pPr defTabSz="914400">
              <a:defRPr sz="1200"/>
            </a:pPr>
            <a:r>
              <a:t>Now, how do we evaluate testing itself? We will have to study two things:</a:t>
            </a:r>
            <a:br/>
            <a:r>
              <a:t>Purpose: Are tests checking the right things?</a:t>
            </a:r>
          </a:p>
          <a:p>
            <a:pPr defTabSz="914400">
              <a:defRPr sz="1200"/>
            </a:pPr>
            <a:r>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So how do we choose equivalence classes?  The key is to identify </a:t>
            </a:r>
            <a:r>
              <a:rPr lang="en-US" b="1" dirty="0"/>
              <a:t>input conditions</a:t>
            </a:r>
            <a:r>
              <a:rPr lang="en-US" dirty="0"/>
              <a:t> from the spec.  Each input condition induces an equivalence class – valid and invalid inputs. </a:t>
            </a:r>
          </a:p>
          <a:p>
            <a:pPr>
              <a:buSzPct val="100000"/>
              <a:defRPr sz="1200">
                <a:latin typeface="Helvetica"/>
                <a:ea typeface="Helvetica"/>
                <a:cs typeface="Helvetica"/>
                <a:sym typeface="Helvetica"/>
              </a:defRPr>
            </a:pPr>
            <a:r>
              <a:rPr lang="en-US" dirty="0"/>
              <a:t>For example, an input condition that specifies a range of values induces three equivalence classes: one containing values smaller than the lower bound of the range, one with values within the range, and one containing values larger than the upper bound of the range</a:t>
            </a:r>
          </a:p>
          <a:p>
            <a:pPr>
              <a:buSzPct val="100000"/>
              <a:defRPr sz="1200">
                <a:latin typeface="Helvetica"/>
                <a:ea typeface="Helvetica"/>
                <a:cs typeface="Helvetica"/>
                <a:sym typeface="Helvetica"/>
              </a:defRPr>
            </a:pPr>
            <a:r>
              <a:rPr lang="en-US" dirty="0"/>
              <a:t>Similarly, an input condition that specifies a specific value, …</a:t>
            </a:r>
          </a:p>
          <a:p>
            <a:pPr>
              <a:buSzPct val="100000"/>
              <a:defRPr sz="1200">
                <a:latin typeface="Helvetica"/>
                <a:ea typeface="Helvetica"/>
                <a:cs typeface="Helvetica"/>
                <a:sym typeface="Helvetica"/>
              </a:defRPr>
            </a:pPr>
            <a:r>
              <a:rPr lang="en-US" dirty="0"/>
              <a:t>Likewise, set membership and conditions that correspond to </a:t>
            </a:r>
            <a:r>
              <a:rPr lang="en-US" dirty="0" err="1"/>
              <a:t>boolean</a:t>
            </a:r>
            <a:r>
              <a:rPr lang="en-US" dirty="0"/>
              <a:t> predicates can be represented using two equivalence classes</a:t>
            </a:r>
          </a:p>
        </p:txBody>
      </p:sp>
    </p:spTree>
    <p:extLst>
      <p:ext uri="{BB962C8B-B14F-4D97-AF65-F5344CB8AC3E}">
        <p14:creationId xmlns:p14="http://schemas.microsoft.com/office/powerpoint/2010/main" val="26617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585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p>
          <a:p>
            <a:pPr defTabSz="647700">
              <a:defRPr sz="1600">
                <a:latin typeface="+mn-lt"/>
                <a:ea typeface="+mn-ea"/>
                <a:cs typeface="+mn-cs"/>
                <a:sym typeface="Helvetica"/>
              </a:defRPr>
            </a:pPr>
            <a:r>
              <a:rPr dirty="0"/>
              <a:t>In the example you see here, we could select a value just outside of the lower end of the range, just inside the lower end of the range, …</a:t>
            </a:r>
          </a:p>
          <a:p>
            <a:pPr defTabSz="647700">
              <a:defRPr sz="1600">
                <a:latin typeface="+mn-lt"/>
                <a:ea typeface="+mn-ea"/>
                <a:cs typeface="+mn-cs"/>
                <a:sym typeface="Helvetica"/>
              </a:defRPr>
            </a:pPr>
            <a:r>
              <a:rPr dirty="0"/>
              <a:t>If your system has well-defined inputs and outputs, you can apply this technique both to the input domain and the output domain.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(Read slide - this should follow from the discussion of zip codes with multiple place names that it would be important to encode this behavior in a test to ensure that a future dev doesn’t assume that zip codes have at most one place name)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Another way to generate tests is to consider not just the overall specification, but the actual code that we are testing.</a:t>
            </a:r>
          </a:p>
          <a:p>
            <a:endParaRPr/>
          </a:p>
          <a:p>
            <a:r>
              <a:t>(Read slide)</a:t>
            </a:r>
          </a:p>
          <a:p>
            <a:r>
              <a:t>The code snippet on the right might represent the implementation of the USPS zip code lookup. With the code at hand, we can begin to enumerate inputs that will cover the different behaviors.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t>When you talk about code coverage, there are a lot of different kinds of coverages that we often talk about. The list is long but here are few important ones.</a:t>
            </a:r>
          </a:p>
          <a:p>
            <a:pPr defTabSz="914400">
              <a:defRPr sz="1200"/>
            </a:pPr>
            <a:r>
              <a:t>&lt;read slide&gt;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t>Statement coverage criterion states that each statement (or CFG node) should be covered.</a:t>
            </a:r>
            <a:endParaRPr sz="3600"/>
          </a:p>
          <a:p>
            <a:pPr defTabSz="914400">
              <a:defRPr sz="1800"/>
            </a:pPr>
            <a:r>
              <a:t>The rationale for this criterion is that a defect in a given statement can only be discovered if that statement is executed</a:t>
            </a:r>
            <a:endParaRPr sz="3600"/>
          </a:p>
          <a:p>
            <a:pPr defTabSz="914400">
              <a:defRPr sz="1800"/>
            </a:pPr>
            <a:r>
              <a:t>You can express statement coverage as a percentage: &lt;…&gt;</a:t>
            </a:r>
            <a:endParaRPr sz="3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xfrm>
            <a:off x="381000" y="685800"/>
            <a:ext cx="6096000" cy="3429000"/>
          </a:xfrm>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pPr marL="228600" indent="-228600" defTabSz="914400">
              <a:buSzPct val="100000"/>
              <a:buChar char="•"/>
              <a:defRPr sz="1200">
                <a:latin typeface="+mn-lt"/>
                <a:ea typeface="+mn-ea"/>
                <a:cs typeface="+mn-cs"/>
                <a:sym typeface="Helvetica"/>
              </a:defRPr>
            </a:pPr>
            <a:r>
              <a:t>Let’s apply this to the cgi_decode example. Here block is code is highlighted in a rectangle (or a node in a tree) and then paths are liked edges of the tree</a:t>
            </a:r>
          </a:p>
          <a:p>
            <a:pPr marL="228600" indent="-228600" defTabSz="914400">
              <a:buSzPct val="100000"/>
              <a:buChar char="•"/>
              <a:defRPr sz="1200">
                <a:latin typeface="+mn-lt"/>
                <a:ea typeface="+mn-ea"/>
                <a:cs typeface="+mn-cs"/>
                <a:sym typeface="Helvetica"/>
              </a:defRPr>
            </a:pPr>
            <a:r>
              <a:t>The initial coverage is 7/11 blocks = 63%.  </a:t>
            </a:r>
          </a:p>
          <a:p>
            <a:pPr marL="228600" indent="-228600" defTabSz="914400">
              <a:buSzPct val="100000"/>
              <a:buChar char="•"/>
              <a:defRPr sz="1200">
                <a:latin typeface="+mn-lt"/>
                <a:ea typeface="+mn-ea"/>
                <a:cs typeface="+mn-cs"/>
                <a:sym typeface="Helvetica"/>
              </a:defRPr>
            </a:pPr>
            <a:r>
              <a:t>(We could also count the statements instead (here: 14/20 = 70%), but conceptually, this makes no difference)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xfrm>
            <a:off x="381000" y="685800"/>
            <a:ext cx="6096000" cy="3429000"/>
          </a:xfrm>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pPr defTabSz="914400">
              <a:defRPr sz="1200">
                <a:latin typeface="+mn-lt"/>
                <a:ea typeface="+mn-ea"/>
                <a:cs typeface="+mn-cs"/>
                <a:sym typeface="Helvetica"/>
              </a:defRPr>
            </a:pPr>
            <a:r>
              <a:t>and the coverage increases with each additionally executed statement…</a:t>
            </a:r>
          </a:p>
          <a:p>
            <a:pPr defTabSz="914400">
              <a:defRPr sz="1200">
                <a:latin typeface="+mn-lt"/>
                <a:ea typeface="+mn-ea"/>
                <a:cs typeface="+mn-cs"/>
                <a:sym typeface="Helvetica"/>
              </a:defRPr>
            </a:pPr>
            <a:r>
              <a:t>if we add the second test, coverage increases to 72%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xfrm>
            <a:off x="381000" y="685800"/>
            <a:ext cx="6096000" cy="3429000"/>
          </a:xfrm>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lvl1pPr defTabSz="584200">
              <a:defRPr sz="1200">
                <a:latin typeface="Lucida Grande"/>
                <a:ea typeface="Lucida Grande"/>
                <a:cs typeface="Lucida Grande"/>
                <a:sym typeface="Lucida Grande"/>
              </a:defRPr>
            </a:lvl1pPr>
          </a:lstStyle>
          <a:p>
            <a:r>
              <a:t>Adding the third test increases coverage to 91%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xfrm>
            <a:off x="381000" y="685800"/>
            <a:ext cx="6096000" cy="3429000"/>
          </a:xfrm>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lvl1pPr defTabSz="914400">
              <a:defRPr sz="1200">
                <a:latin typeface="+mn-lt"/>
                <a:ea typeface="+mn-ea"/>
                <a:cs typeface="+mn-cs"/>
                <a:sym typeface="Helvetica"/>
              </a:defRPr>
            </a:lvl1pPr>
          </a:lstStyle>
          <a:p>
            <a:r>
              <a:t>And with adding the last test, we reach 100% block coverage (which is 100% statement coverage, too).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t>Another testing criterion is the </a:t>
            </a:r>
            <a:r>
              <a:rPr u="sng"/>
              <a:t>branch testing criterion</a:t>
            </a:r>
            <a:r>
              <a:t>, which states that each branch in the CFG should be executed at least once.</a:t>
            </a:r>
            <a:endParaRPr sz="3000"/>
          </a:p>
          <a:p>
            <a:pPr defTabSz="914400">
              <a:defRPr sz="1500"/>
            </a:pPr>
            <a:r>
              <a:t>We say that the branch testing criterion </a:t>
            </a:r>
            <a:r>
              <a:rPr u="sng"/>
              <a:t>subsumes</a:t>
            </a:r>
            <a:r>
              <a:t> the statement testing criterion </a:t>
            </a:r>
            <a:endParaRPr sz="3000"/>
          </a:p>
          <a:p>
            <a:pPr defTabSz="914400">
              <a:defRPr sz="1500"/>
            </a:pPr>
            <a:r>
              <a:t>…because if a test suite satisfies the branch testing criterion for a given program, then it also satisfies the statement testing criterion for that program</a:t>
            </a:r>
            <a:endParaRPr sz="3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t>Many forms of coverage can be computed automatically using automated tools</a:t>
            </a:r>
          </a:p>
          <a:p>
            <a:pPr defTabSz="914400">
              <a:defRPr sz="1700"/>
            </a:pPr>
            <a:r>
              <a:t>This is typically done by instrumenting the program so that whenever a statement/block is executed, a corresponding counter is updated.</a:t>
            </a:r>
          </a:p>
          <a:p>
            <a:pPr defTabSz="914400">
              <a:defRPr sz="1700"/>
            </a:pPr>
            <a:r>
              <a:t>For JS/TS, the Instanbul/NYC tool can be used to compute coverage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t>(Read bullets, then click one-by-one to show all 4 branches covered. The bug is if y &gt; 0 and x == 0)</a:t>
            </a:r>
          </a:p>
          <a:p>
            <a:r>
              <a:t>A strong criteria would be “path” coverage, which would say that in this case, we need to execute all combinations of the branches.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t>The next testing criterion we consider is path testing.</a:t>
            </a:r>
          </a:p>
          <a:p>
            <a:pPr defTabSz="914400">
              <a:defRPr sz="1200"/>
            </a:pPr>
            <a:r>
              <a:t>This criterion is </a:t>
            </a:r>
            <a:r>
              <a:rPr u="sng"/>
              <a:t>not practical</a:t>
            </a:r>
            <a:r>
              <a:t> because, in the presence of loops, the number of paths may be infinite</a:t>
            </a:r>
          </a:p>
          <a:p>
            <a:pPr defTabSz="914400">
              <a:defRPr sz="1200"/>
            </a:pPr>
            <a:r>
              <a:t>Discuss: How do you path independent paths of the graph?</a:t>
            </a:r>
          </a:p>
          <a:p>
            <a:pPr defTabSz="914400">
              <a:defRPr sz="1200"/>
            </a:pPr>
            <a:r>
              <a:t>Cyclomatic Complexity can be used to limit the number of paths to cover. It measures the number of linearly-independent paths.</a:t>
            </a:r>
          </a:p>
          <a:p>
            <a:pPr defTabSz="914400">
              <a:defRPr sz="1200"/>
            </a:pPr>
            <a:endParaRPr/>
          </a:p>
          <a:p>
            <a:pPr defTabSz="914400">
              <a:defRPr sz="1200"/>
            </a:pPr>
            <a:r>
              <a:t>Discuss: How would you test the code with loops in it?</a:t>
            </a:r>
          </a:p>
          <a:p>
            <a:pPr defTabSz="914400">
              <a:defRPr sz="1200"/>
            </a:pPr>
            <a:r>
              <a:t>We typically test by running the loops, 0, 1, 2, n-1, n and n+1 times.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The diagram relates to a principle coined by the Italian economist Vilfredo Pareto in the year 1896 that says “roughly 80% of consequences come from 20% of the causes” </a:t>
            </a:r>
          </a:p>
          <a:p>
            <a:pPr>
              <a:buSzPct val="100000"/>
              <a:defRPr sz="1200">
                <a:latin typeface="Helvetica"/>
                <a:ea typeface="Helvetica"/>
                <a:cs typeface="Helvetica"/>
                <a:sym typeface="Helvetica"/>
              </a:defRPr>
            </a:pPr>
            <a:r>
              <a:rPr lang="en-US" dirty="0"/>
              <a:t>In the scenario of software engineering, Pareto’s Law can be interpreted to say that approximately 80% of defects originates from 20% of modules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338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t>Even if we have 100% path coverage, we may not actually have effective tests, because these coverage criteria only reflect the code that is executed, and not what is checked. “What is checked” is our assertions/expectations. </a:t>
            </a:r>
          </a:p>
          <a:p>
            <a:endParaRPr/>
          </a:p>
          <a:p>
            <a:r>
              <a:t>Generally speaking, we call the part of the test that checks for the correct behavior the “oracle”. (Read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t>(Read slide, then discuss)</a:t>
            </a:r>
          </a:p>
          <a:p>
            <a:endParaRPr/>
          </a:p>
          <a:p>
            <a:r>
              <a:t>Note that the strawman is probably something that we should do for particular faults that we really want to make sure we are testing for, and it is a good strategy to have in your back pocket. But, there are definitely problems with applying this at scale…</a:t>
            </a:r>
          </a:p>
          <a:p>
            <a:pPr marL="240631" indent="-240631">
              <a:buSzPct val="100000"/>
              <a:buChar char="*"/>
            </a:pPr>
            <a:r>
              <a:t>Do we write realistic bugs?</a:t>
            </a:r>
          </a:p>
          <a:p>
            <a:pPr marL="240631" indent="-240631">
              <a:buSzPct val="100000"/>
              <a:buChar char="*"/>
            </a:pPr>
            <a:r>
              <a:t>Do we inject all of the possible bugs?</a:t>
            </a:r>
          </a:p>
          <a:p>
            <a:pPr marL="240631" indent="-240631">
              <a:buSzPct val="100000"/>
              <a:buChar char="*"/>
            </a:pPr>
            <a:r>
              <a:t>Time intensive to inject bugs</a:t>
            </a:r>
          </a:p>
          <a:p>
            <a:r>
              <a:t>This approach has been commonly used for grading student test suites.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t>Mutation analysis is an automated approach to evaluate how good tests are at detecting bugs.</a:t>
            </a:r>
          </a:p>
          <a:p>
            <a:r>
              <a:t>The key idea is to create “mutations” - variants of the code that are likely to be buggy. Then, we could determine whether our test suite detects these “mutants” as a proxy for detecting bugs that we might make.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03868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Problem: Test is hard to understand; Testing too much code in one test; If it fails, no clue as to what went wrong: </a:t>
            </a:r>
            <a:r>
              <a:rPr lang="en-US" sz="3000" dirty="0"/>
              <a:t>“false is not true”; </a:t>
            </a:r>
            <a:r>
              <a:rPr lang="en-US" sz="3400" dirty="0"/>
              <a:t>Test code has conditionals/loops</a:t>
            </a:r>
          </a:p>
          <a:p>
            <a:pPr lvl="1"/>
            <a:endParaRPr lang="en-US" sz="3400" dirty="0"/>
          </a:p>
          <a:p>
            <a:pPr marL="0" indent="0">
              <a:buNone/>
            </a:pPr>
            <a:r>
              <a:rPr lang="en-US" sz="3800" dirty="0"/>
              <a:t>(Incidentally, also suffers from hard-coding 1000 in the test.)</a:t>
            </a:r>
          </a:p>
          <a:p>
            <a:pPr defTabSz="914400">
              <a:defRPr sz="12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t>&lt;read slide&gt;</a:t>
            </a:r>
          </a:p>
          <a:p>
            <a:pPr defTabSz="914400">
              <a:defRPr sz="1200"/>
            </a:pPr>
            <a:r>
              <a:t>Discuss: Are there any other qualities for a “good” test?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45"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46"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4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10/11/2022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13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10/11/2022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10/11/2022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033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10/11/2022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26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10/11/2022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8112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10/11/2022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641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10/11/2022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290203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10/11/2022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268316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10/11/2022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386888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10/11/2022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584229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10/11/2022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082456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2718748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10/11/2022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01520453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chart" Target="../charts/char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chart" Target="../charts/chart4.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chart" Target="../charts/chart5.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t>CS 4530: Fundamentals of Software Engineering</a:t>
            </a:r>
            <a:br/>
            <a:br/>
            <a:r>
              <a:t>Module 11: What makes a good test suite?</a:t>
            </a:r>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266" name="Rectangle 4"/>
          <p:cNvSpPr txBox="1"/>
          <p:nvPr/>
        </p:nvSpPr>
        <p:spPr>
          <a:xfrm>
            <a:off x="1502899" y="11739342"/>
            <a:ext cx="12009121"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urse Mechanics"/>
          <p:cNvSpPr txBox="1">
            <a:spLocks noGrp="1"/>
          </p:cNvSpPr>
          <p:nvPr>
            <p:ph type="title"/>
          </p:nvPr>
        </p:nvSpPr>
        <p:spPr>
          <a:xfrm>
            <a:off x="1676400" y="36510"/>
            <a:ext cx="21031200" cy="2651126"/>
          </a:xfrm>
          <a:prstGeom prst="rect">
            <a:avLst/>
          </a:prstGeom>
        </p:spPr>
        <p:txBody>
          <a:bodyPr/>
          <a:lstStyle/>
          <a:p>
            <a:r>
              <a:t>Does the SUT satisfy its specification?</a:t>
            </a:r>
          </a:p>
        </p:txBody>
      </p:sp>
      <p:sp>
        <p:nvSpPr>
          <p:cNvPr id="328" name="See syllabus for all of the usual stuff…"/>
          <p:cNvSpPr txBox="1">
            <a:spLocks noGrp="1"/>
          </p:cNvSpPr>
          <p:nvPr>
            <p:ph type="body" idx="1"/>
          </p:nvPr>
        </p:nvSpPr>
        <p:spPr>
          <a:xfrm>
            <a:off x="2016266" y="3002232"/>
            <a:ext cx="15774690" cy="8702677"/>
          </a:xfrm>
          <a:prstGeom prst="rect">
            <a:avLst/>
          </a:prstGeom>
        </p:spPr>
        <p:txBody>
          <a:bodyPr/>
          <a:lstStyle/>
          <a:p>
            <a:pPr>
              <a:lnSpc>
                <a:spcPct val="72000"/>
              </a:lnSpc>
              <a:defRPr sz="5000"/>
            </a:pPr>
            <a:r>
              <a:t>Test behavior without regard to the implementation (“black-box testing” or “functional testing”).</a:t>
            </a:r>
          </a:p>
          <a:p>
            <a:pPr>
              <a:lnSpc>
                <a:spcPct val="72000"/>
              </a:lnSpc>
              <a:defRPr sz="5000"/>
            </a:pPr>
            <a:r>
              <a:t>What’s a specification?:</a:t>
            </a:r>
          </a:p>
          <a:p>
            <a:pPr marL="914400" lvl="1" indent="-457200">
              <a:lnSpc>
                <a:spcPct val="72000"/>
              </a:lnSpc>
              <a:spcBef>
                <a:spcPts val="1000"/>
              </a:spcBef>
              <a:defRPr sz="4400"/>
            </a:pPr>
            <a:r>
              <a:t>A precise definition of all acceptable behaviors of a SUT (outputs, state mutation, other effects) in </a:t>
            </a:r>
            <a:r>
              <a:rPr>
                <a:solidFill>
                  <a:srgbClr val="FF0000"/>
                </a:solidFill>
              </a:rPr>
              <a:t>all</a:t>
            </a:r>
            <a:r>
              <a:t> situations (state and inputs)</a:t>
            </a:r>
          </a:p>
          <a:p>
            <a:pPr marL="914400" lvl="1" indent="-457200">
              <a:lnSpc>
                <a:spcPct val="72000"/>
              </a:lnSpc>
              <a:spcBef>
                <a:spcPts val="1000"/>
              </a:spcBef>
              <a:defRPr sz="4400"/>
            </a:pPr>
            <a:r>
              <a:t>A specification may be formal (mathematical), informal (natural language) or implicit (“I know it when I see it”).</a:t>
            </a:r>
          </a:p>
          <a:p>
            <a:pPr>
              <a:lnSpc>
                <a:spcPct val="72000"/>
              </a:lnSpc>
              <a:defRPr sz="5000"/>
            </a:pPr>
            <a:r>
              <a:t>A test suite is an approximation to an unwritten specification</a:t>
            </a:r>
          </a:p>
          <a:p>
            <a:pPr marL="914400" lvl="1" indent="-457200">
              <a:lnSpc>
                <a:spcPct val="72000"/>
              </a:lnSpc>
              <a:spcBef>
                <a:spcPts val="1000"/>
              </a:spcBef>
              <a:defRPr sz="4400"/>
            </a:pPr>
            <a:r>
              <a:t>That’s the “T” in TDD</a:t>
            </a:r>
          </a:p>
          <a:p>
            <a:pPr marL="914400" lvl="1" indent="-457200">
              <a:lnSpc>
                <a:spcPct val="72000"/>
              </a:lnSpc>
              <a:spcBef>
                <a:spcPts val="1000"/>
              </a:spcBef>
              <a:defRPr sz="4400"/>
            </a:pPr>
            <a:r>
              <a:t>Adequacy of test suite is likelihood that an implementation passing all the tests actually fulfills the (unwritten) specification.</a:t>
            </a:r>
          </a:p>
        </p:txBody>
      </p:sp>
      <p:sp>
        <p:nvSpPr>
          <p:cNvPr id="329" name="Slide Number Placeholder 1"/>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10</a:t>
            </a:fld>
            <a:endParaRPr/>
          </a:p>
        </p:txBody>
      </p:sp>
      <p:sp>
        <p:nvSpPr>
          <p:cNvPr id="330" name="TextBox 6"/>
          <p:cNvSpPr txBox="1"/>
          <p:nvPr/>
        </p:nvSpPr>
        <p:spPr>
          <a:xfrm>
            <a:off x="17742160" y="4637594"/>
            <a:ext cx="5213249" cy="767081"/>
          </a:xfrm>
          <a:prstGeom prst="rect">
            <a:avLst/>
          </a:prstGeom>
          <a:solidFill>
            <a:srgbClr val="FBE5D6"/>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gn="ctr">
              <a:defRPr>
                <a:latin typeface="Ink Free"/>
                <a:ea typeface="Ink Free"/>
                <a:cs typeface="Ink Free"/>
                <a:sym typeface="Ink Free"/>
              </a:defRPr>
            </a:lvl1pPr>
          </a:lstStyle>
          <a:p>
            <a:r>
              <a:t>Not often seen in the wild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330"/>
                                        </p:tgtEl>
                                        <p:attrNameLst>
                                          <p:attrName>style.visibility</p:attrName>
                                        </p:attrNameLst>
                                      </p:cBhvr>
                                      <p:to>
                                        <p:strVal val="visible"/>
                                      </p:to>
                                    </p:set>
                                    <p:animEffect transition="in" filter="blinds(horizontal)">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3787289" cy="8702677"/>
          </a:xfrm>
          <a:prstGeom prst="rect">
            <a:avLst/>
          </a:prstGeom>
        </p:spPr>
        <p:txBody>
          <a:bodyPr/>
          <a:lstStyle/>
          <a:p>
            <a:r>
              <a:t>Enumerate </a:t>
            </a:r>
            <a:r>
              <a:rPr i="1"/>
              <a:t>equivalence</a:t>
            </a:r>
            <a:r>
              <a:t> classes of inputs to the SUT, and the expected behavior of that class</a:t>
            </a:r>
          </a:p>
          <a:p>
            <a:r>
              <a:t>Identify </a:t>
            </a:r>
            <a:r>
              <a:rPr i="1"/>
              <a:t>boundary cases</a:t>
            </a:r>
            <a:r>
              <a:t> (near misses between input classes)</a:t>
            </a:r>
          </a:p>
          <a:p>
            <a:r>
              <a:t>Evaluate the adequacy of the test suite by comparing the tested behaviors with the specified behaviors</a:t>
            </a:r>
          </a:p>
          <a:p>
            <a:r>
              <a:t>Sometimes referred to as “black box” testing</a:t>
            </a:r>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grpSp>
        <p:nvGrpSpPr>
          <p:cNvPr id="346" name="Group 20"/>
          <p:cNvGrpSpPr/>
          <p:nvPr/>
        </p:nvGrpSpPr>
        <p:grpSpPr>
          <a:xfrm>
            <a:off x="15512793" y="6307221"/>
            <a:ext cx="7858576" cy="5211582"/>
            <a:chOff x="0" y="0"/>
            <a:chExt cx="7858575" cy="5211580"/>
          </a:xfrm>
        </p:grpSpPr>
        <p:sp>
          <p:nvSpPr>
            <p:cNvPr id="337" name="Rectangle 7"/>
            <p:cNvSpPr/>
            <p:nvPr/>
          </p:nvSpPr>
          <p:spPr>
            <a:xfrm>
              <a:off x="-1" y="-1"/>
              <a:ext cx="7858576" cy="5211581"/>
            </a:xfrm>
            <a:prstGeom prst="rect">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ctr" defTabSz="914400">
                <a:defRPr sz="1800"/>
              </a:pPr>
              <a:endParaRPr/>
            </a:p>
          </p:txBody>
        </p:sp>
        <p:sp>
          <p:nvSpPr>
            <p:cNvPr id="338" name="Straight Connector 8"/>
            <p:cNvSpPr/>
            <p:nvPr/>
          </p:nvSpPr>
          <p:spPr>
            <a:xfrm>
              <a:off x="2571660" y="-1"/>
              <a:ext cx="2323629" cy="521158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39" name="Straight Connector 9"/>
            <p:cNvSpPr/>
            <p:nvPr/>
          </p:nvSpPr>
          <p:spPr>
            <a:xfrm flipH="1">
              <a:off x="-1" y="0"/>
              <a:ext cx="6540110" cy="442267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0" name="Straight Connector 10"/>
            <p:cNvSpPr/>
            <p:nvPr/>
          </p:nvSpPr>
          <p:spPr>
            <a:xfrm>
              <a:off x="5417455" y="765001"/>
              <a:ext cx="2441119" cy="4446578"/>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1" name="Straight Connector 11"/>
            <p:cNvSpPr/>
            <p:nvPr/>
          </p:nvSpPr>
          <p:spPr>
            <a:xfrm flipV="1">
              <a:off x="-1" y="1601723"/>
              <a:ext cx="7858576" cy="7172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2" name="Oval 12"/>
            <p:cNvSpPr/>
            <p:nvPr/>
          </p:nvSpPr>
          <p:spPr>
            <a:xfrm>
              <a:off x="306772" y="1063831"/>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3" name="Oval 13"/>
            <p:cNvSpPr/>
            <p:nvPr/>
          </p:nvSpPr>
          <p:spPr>
            <a:xfrm>
              <a:off x="1821047" y="215157"/>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4" name="TextBox 14"/>
            <p:cNvSpPr txBox="1"/>
            <p:nvPr/>
          </p:nvSpPr>
          <p:spPr>
            <a:xfrm>
              <a:off x="791079" y="621567"/>
              <a:ext cx="316442" cy="5325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a:lvl1pPr>
            </a:lstStyle>
            <a:p>
              <a:r>
                <a:t>A</a:t>
              </a:r>
            </a:p>
          </p:txBody>
        </p:sp>
        <p:sp>
          <p:nvSpPr>
            <p:cNvPr id="345" name="TextBox 15"/>
            <p:cNvSpPr txBox="1"/>
            <p:nvPr/>
          </p:nvSpPr>
          <p:spPr>
            <a:xfrm>
              <a:off x="2305354" y="657426"/>
              <a:ext cx="304770" cy="5325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a:lvl1pPr>
            </a:lstStyle>
            <a:p>
              <a:r>
                <a:t>B</a:t>
              </a:r>
            </a:p>
          </p:txBody>
        </p:sp>
      </p:grpSp>
      <p:sp>
        <p:nvSpPr>
          <p:cNvPr id="347" name="TextBox 16"/>
          <p:cNvSpPr txBox="1"/>
          <p:nvPr/>
        </p:nvSpPr>
        <p:spPr>
          <a:xfrm>
            <a:off x="15376289" y="11842024"/>
            <a:ext cx="8131583" cy="398821"/>
          </a:xfrm>
          <a:prstGeom prst="rect">
            <a:avLst/>
          </a:prstGeom>
          <a:gradFill>
            <a:gsLst>
              <a:gs pos="0">
                <a:schemeClr val="accent1">
                  <a:hueOff val="276587"/>
                  <a:satOff val="-4887"/>
                  <a:lumOff val="24576"/>
                </a:schemeClr>
              </a:gs>
              <a:gs pos="50000">
                <a:srgbClr val="98AAD9"/>
              </a:gs>
              <a:gs pos="100000">
                <a:schemeClr val="accent1">
                  <a:hueOff val="258141"/>
                  <a:satOff val="-1314"/>
                  <a:lumOff val="16637"/>
                </a:schemeClr>
              </a:gs>
            </a:gsLst>
            <a:lin ang="5400000"/>
          </a:gradFill>
          <a:ln w="635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defRPr sz="2400"/>
            </a:lvl1pPr>
          </a:lstStyle>
          <a:p>
            <a:r>
              <a:t>If the program works for input A, it will probably work for input B</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a:p>
            <a:r>
              <a:t>Strategy:</a:t>
            </a:r>
          </a:p>
          <a:p>
            <a:pPr marL="914400" lvl="1" indent="-457200"/>
            <a:r>
              <a:t>Determine the input equivalence classes, boundary conditions</a:t>
            </a:r>
          </a:p>
          <a:p>
            <a:pPr marL="914400" lvl="1" indent="-457200"/>
            <a:r>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7" name="USPS ZIP code lookup tool accepts a zip code as input, and outputs:…"/>
          <p:cNvSpPr txBox="1">
            <a:spLocks noGrp="1"/>
          </p:cNvSpPr>
          <p:nvPr>
            <p:ph type="body" sz="quarter" idx="1"/>
          </p:nvPr>
        </p:nvSpPr>
        <p:spPr>
          <a:xfrm>
            <a:off x="1676400" y="3000319"/>
            <a:ext cx="13787289" cy="4685881"/>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p:txBody>
      </p:sp>
      <p:sp>
        <p:nvSpPr>
          <p:cNvPr id="3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361" name="Picture 2.png"/>
          <p:cNvGrpSpPr/>
          <p:nvPr/>
        </p:nvGrpSpPr>
        <p:grpSpPr>
          <a:xfrm>
            <a:off x="15662195" y="3028596"/>
            <a:ext cx="8226822" cy="9084072"/>
            <a:chOff x="0" y="0"/>
            <a:chExt cx="8226821" cy="9084071"/>
          </a:xfrm>
        </p:grpSpPr>
        <p:pic>
          <p:nvPicPr>
            <p:cNvPr id="360"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9" name="Picture 2.png" descr="Picture 2.png"/>
            <p:cNvPicPr>
              <a:picLocks/>
            </p:cNvPicPr>
            <p:nvPr/>
          </p:nvPicPr>
          <p:blipFill>
            <a:blip r:embed="rId4"/>
            <a:stretch>
              <a:fillRect/>
            </a:stretch>
          </p:blipFill>
          <p:spPr>
            <a:xfrm>
              <a:off x="0" y="0"/>
              <a:ext cx="8226822" cy="9084072"/>
            </a:xfrm>
            <a:prstGeom prst="rect">
              <a:avLst/>
            </a:prstGeom>
            <a:effectLst/>
          </p:spPr>
        </p:pic>
      </p:grpSp>
      <p:sp>
        <p:nvSpPr>
          <p:cNvPr id="362" name="Oval"/>
          <p:cNvSpPr/>
          <p:nvPr/>
        </p:nvSpPr>
        <p:spPr>
          <a:xfrm>
            <a:off x="6820702" y="6204561"/>
            <a:ext cx="8226823" cy="7306151"/>
          </a:xfrm>
          <a:prstGeom prst="ellipse">
            <a:avLst/>
          </a:prstGeom>
          <a:solidFill>
            <a:srgbClr val="DEA983"/>
          </a:solidFill>
          <a:ln w="12700">
            <a:miter lim="400000"/>
          </a:ln>
        </p:spPr>
        <p:txBody>
          <a:bodyPr tIns="91439" bIns="91439" anchor="ctr"/>
          <a:lstStyle/>
          <a:p>
            <a:endParaRPr/>
          </a:p>
        </p:txBody>
      </p:sp>
      <p:sp>
        <p:nvSpPr>
          <p:cNvPr id="363" name="All possible inputs"/>
          <p:cNvSpPr txBox="1"/>
          <p:nvPr/>
        </p:nvSpPr>
        <p:spPr>
          <a:xfrm>
            <a:off x="9124939" y="6707165"/>
            <a:ext cx="3550687"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64" name="Oval"/>
          <p:cNvSpPr/>
          <p:nvPr/>
        </p:nvSpPr>
        <p:spPr>
          <a:xfrm>
            <a:off x="7332951" y="7547315"/>
            <a:ext cx="5986905" cy="5358063"/>
          </a:xfrm>
          <a:prstGeom prst="ellipse">
            <a:avLst/>
          </a:prstGeom>
          <a:solidFill>
            <a:srgbClr val="0A52B1"/>
          </a:solidFill>
          <a:ln w="12700">
            <a:miter lim="400000"/>
          </a:ln>
        </p:spPr>
        <p:txBody>
          <a:bodyPr tIns="91439" bIns="91439" anchor="ctr"/>
          <a:lstStyle/>
          <a:p>
            <a:endParaRPr/>
          </a:p>
        </p:txBody>
      </p:sp>
      <p:sp>
        <p:nvSpPr>
          <p:cNvPr id="365" name="All 5 digit numbers"/>
          <p:cNvSpPr txBox="1"/>
          <p:nvPr/>
        </p:nvSpPr>
        <p:spPr>
          <a:xfrm>
            <a:off x="8489445" y="8057897"/>
            <a:ext cx="3673917"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66" name="Oval"/>
          <p:cNvSpPr/>
          <p:nvPr/>
        </p:nvSpPr>
        <p:spPr>
          <a:xfrm>
            <a:off x="8078359" y="8626107"/>
            <a:ext cx="4496089" cy="4212703"/>
          </a:xfrm>
          <a:prstGeom prst="ellipse">
            <a:avLst/>
          </a:prstGeom>
          <a:solidFill>
            <a:srgbClr val="83D3D4"/>
          </a:solidFill>
          <a:ln w="12700">
            <a:miter lim="400000"/>
          </a:ln>
        </p:spPr>
        <p:txBody>
          <a:bodyPr tIns="91439" bIns="91439" anchor="ctr"/>
          <a:lstStyle/>
          <a:p>
            <a:endParaRPr/>
          </a:p>
        </p:txBody>
      </p:sp>
      <p:sp>
        <p:nvSpPr>
          <p:cNvPr id="367" name="Valid ZIP codes"/>
          <p:cNvSpPr txBox="1"/>
          <p:nvPr/>
        </p:nvSpPr>
        <p:spPr>
          <a:xfrm>
            <a:off x="8852437" y="8962415"/>
            <a:ext cx="2947934"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68" name="ZIP codes with multiple place names"/>
          <p:cNvSpPr/>
          <p:nvPr/>
        </p:nvSpPr>
        <p:spPr>
          <a:xfrm>
            <a:off x="9089166" y="9636913"/>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t>Equivalence classes:</a:t>
            </a:r>
          </a:p>
          <a:p>
            <a:pPr marL="749808" lvl="1" indent="-374904" defTabSz="1499616">
              <a:spcBef>
                <a:spcPts val="1600"/>
              </a:spcBef>
              <a:defRPr sz="4592"/>
            </a:pPr>
            <a:r>
              <a:t>Not a 5 digit number</a:t>
            </a:r>
          </a:p>
          <a:p>
            <a:pPr marL="749808" lvl="1" indent="-374904" defTabSz="1499616">
              <a:spcBef>
                <a:spcPts val="1600"/>
              </a:spcBef>
              <a:defRPr sz="4592"/>
            </a:pPr>
            <a:r>
              <a:t>A 5 digit numbers</a:t>
            </a:r>
          </a:p>
          <a:p>
            <a:pPr marL="1124711" lvl="2" indent="-374904" defTabSz="1499616">
              <a:spcBef>
                <a:spcPts val="1600"/>
              </a:spcBef>
              <a:defRPr sz="4592"/>
            </a:pPr>
            <a:r>
              <a:t>A valid ZIP code</a:t>
            </a:r>
          </a:p>
          <a:p>
            <a:pPr marL="1499616" lvl="3" indent="-374904" defTabSz="1499616">
              <a:spcBef>
                <a:spcPts val="1600"/>
              </a:spcBef>
              <a:defRPr sz="4592"/>
            </a:pPr>
            <a:r>
              <a:t>With one place name</a:t>
            </a:r>
          </a:p>
          <a:p>
            <a:pPr marL="1499616" lvl="3" indent="-374904" defTabSz="1499616">
              <a:spcBef>
                <a:spcPts val="1600"/>
              </a:spcBef>
              <a:defRPr sz="4592"/>
            </a:pPr>
            <a:r>
              <a:t>With multiple place names</a:t>
            </a:r>
          </a:p>
          <a:p>
            <a:pPr marL="1124711" lvl="2" indent="-374904" defTabSz="1499616">
              <a:spcBef>
                <a:spcPts val="1600"/>
              </a:spcBef>
              <a:defRPr sz="4592"/>
            </a:pPr>
            <a:r>
              <a:t>Not a valid ZIP code</a:t>
            </a:r>
          </a:p>
          <a:p>
            <a:pPr marL="374904" indent="-374904" defTabSz="1499616">
              <a:spcBef>
                <a:spcPts val="1600"/>
              </a:spcBef>
              <a:defRPr sz="4592"/>
            </a:pPr>
            <a:r>
              <a:t>Generate at least one input from each class, plus boundaries (e.g. 4 digit numbers, 6 digit numbers, no numbers)</a:t>
            </a:r>
          </a:p>
          <a:p>
            <a:pPr marL="374904" indent="-374904" defTabSz="1499616">
              <a:spcBef>
                <a:spcPts val="1600"/>
              </a:spcBef>
              <a:defRPr sz="4592"/>
            </a:pPr>
            <a:r>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t>Make sure the regions have the right boundaries.</a:t>
            </a:r>
          </a:p>
        </p:txBody>
      </p:sp>
      <p:sp>
        <p:nvSpPr>
          <p:cNvPr id="384" name="Content Placeholder 2"/>
          <p:cNvSpPr txBox="1">
            <a:spLocks noGrp="1"/>
          </p:cNvSpPr>
          <p:nvPr>
            <p:ph type="body" sz="half" idx="1"/>
          </p:nvPr>
        </p:nvSpPr>
        <p:spPr>
          <a:prstGeom prst="rect">
            <a:avLst/>
          </a:prstGeom>
        </p:spPr>
        <p:txBody>
          <a:bodyPr/>
          <a:lstStyle/>
          <a:p>
            <a:pPr>
              <a:lnSpc>
                <a:spcPct val="81000"/>
              </a:lnSpc>
              <a:defRPr sz="5200"/>
            </a:pPr>
            <a:r>
              <a:t>Select “special” values of a range</a:t>
            </a:r>
          </a:p>
          <a:p>
            <a:pPr marL="914400" lvl="1" indent="-457200">
              <a:lnSpc>
                <a:spcPct val="81000"/>
              </a:lnSpc>
              <a:spcBef>
                <a:spcPts val="1000"/>
              </a:spcBef>
              <a:defRPr sz="5200"/>
            </a:pPr>
            <a:r>
              <a:t>Boundary values;</a:t>
            </a:r>
            <a:endParaRPr sz="4800"/>
          </a:p>
          <a:p>
            <a:pPr marL="914400" lvl="1" indent="-457200">
              <a:lnSpc>
                <a:spcPct val="81000"/>
              </a:lnSpc>
              <a:spcBef>
                <a:spcPts val="1000"/>
              </a:spcBef>
              <a:defRPr sz="5200"/>
            </a:pPr>
            <a:r>
              <a:t>Barely legal, barely illegal inputs;</a:t>
            </a:r>
            <a:endParaRPr sz="4800"/>
          </a:p>
          <a:p>
            <a:pPr marL="0" lvl="1" indent="457200">
              <a:lnSpc>
                <a:spcPct val="81000"/>
              </a:lnSpc>
              <a:spcBef>
                <a:spcPts val="1000"/>
              </a:spcBef>
              <a:buSzTx/>
              <a:buNone/>
              <a:defRPr sz="5200"/>
            </a:pPr>
            <a:r>
              <a:t>=&gt; </a:t>
            </a:r>
            <a:r>
              <a:rPr b="1" i="1"/>
              <a:t>boundary testing</a:t>
            </a:r>
          </a:p>
          <a:p>
            <a:pPr>
              <a:lnSpc>
                <a:spcPct val="81000"/>
              </a:lnSpc>
              <a:defRPr sz="5200"/>
            </a:pPr>
            <a:r>
              <a:t>Integer overflow a serious problem: may be implicit</a:t>
            </a:r>
          </a:p>
          <a:p>
            <a:pPr marL="914400" lvl="1" indent="-457200">
              <a:lnSpc>
                <a:spcPct val="81000"/>
              </a:lnSpc>
              <a:spcBef>
                <a:spcPts val="1000"/>
              </a:spcBef>
              <a:defRPr sz="5200"/>
            </a:pPr>
            <a:r>
              <a:t>ComAir problem due to a list getting more than 32767 elems</a:t>
            </a:r>
          </a:p>
          <a:p>
            <a:pPr>
              <a:lnSpc>
                <a:spcPct val="81000"/>
              </a:lnSpc>
              <a:defRPr sz="5200"/>
            </a:pPr>
            <a:r>
              <a:rPr u="sng">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2344399" y="3651250"/>
            <a:ext cx="10363201" cy="870267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400" y="3651250"/>
            <a:ext cx="13858782" cy="8702676"/>
          </a:xfrm>
          <a:prstGeom prst="rect">
            <a:avLst/>
          </a:prstGeom>
        </p:spPr>
        <p:txBody>
          <a:bodyPr/>
          <a:lstStyle/>
          <a:p>
            <a:pPr marL="448055" indent="-448055" defTabSz="1792223">
              <a:spcBef>
                <a:spcPts val="1900"/>
              </a:spcBef>
              <a:defRPr sz="5488"/>
            </a:pPr>
            <a:r>
              <a:t>When delivering a feature, it is important to deliver tests to ensure that the feature keeps working this way in the future</a:t>
            </a:r>
          </a:p>
          <a:p>
            <a:pPr marL="448055" indent="-448055" defTabSz="1792223">
              <a:spcBef>
                <a:spcPts val="1900"/>
              </a:spcBef>
              <a:defRPr sz="5488"/>
            </a:pPr>
            <a:r>
              <a:t>You may have specific domain knowledge that future developers who touch the code do not</a:t>
            </a:r>
          </a:p>
          <a:p>
            <a:pPr marL="448055" indent="-448055" defTabSz="1792223">
              <a:spcBef>
                <a:spcPts val="1900"/>
              </a:spcBef>
              <a:defRPr sz="5488"/>
            </a:pPr>
            <a:r>
              <a:t>Specifications are hard to interpret and check, automated tests are easy (consider individual project…)</a:t>
            </a:r>
          </a:p>
          <a:p>
            <a:pPr marL="522731" indent="-522731" defTabSz="1792223">
              <a:spcBef>
                <a:spcPts val="1900"/>
              </a:spcBef>
              <a:defRPr sz="5488"/>
            </a:pPr>
            <a:r>
              <a:t>Beyoncé rule: “If you liked it you should have put a </a:t>
            </a:r>
            <a:r>
              <a:rPr strike="sngStrike"/>
              <a:t>ring</a:t>
            </a:r>
            <a:r>
              <a:t> </a:t>
            </a:r>
            <a:r>
              <a:rPr b="1"/>
              <a:t>test</a:t>
            </a:r>
            <a:r>
              <a:t> on it” (SoftEng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95" name="Oval"/>
          <p:cNvSpPr/>
          <p:nvPr/>
        </p:nvSpPr>
        <p:spPr>
          <a:xfrm>
            <a:off x="16112004" y="3204924"/>
            <a:ext cx="8226823" cy="7306152"/>
          </a:xfrm>
          <a:prstGeom prst="ellipse">
            <a:avLst/>
          </a:prstGeom>
          <a:solidFill>
            <a:srgbClr val="DEA983"/>
          </a:solidFill>
          <a:ln w="12700">
            <a:miter lim="400000"/>
          </a:ln>
        </p:spPr>
        <p:txBody>
          <a:bodyPr tIns="91439" bIns="91439" anchor="ctr"/>
          <a:lstStyle/>
          <a:p>
            <a:endParaRPr/>
          </a:p>
        </p:txBody>
      </p:sp>
      <p:sp>
        <p:nvSpPr>
          <p:cNvPr id="39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97" name="Oval"/>
          <p:cNvSpPr/>
          <p:nvPr/>
        </p:nvSpPr>
        <p:spPr>
          <a:xfrm>
            <a:off x="16624253" y="4547679"/>
            <a:ext cx="5986905" cy="5358062"/>
          </a:xfrm>
          <a:prstGeom prst="ellipse">
            <a:avLst/>
          </a:prstGeom>
          <a:solidFill>
            <a:srgbClr val="0A52B1"/>
          </a:solidFill>
          <a:ln w="12700">
            <a:miter lim="400000"/>
          </a:ln>
        </p:spPr>
        <p:txBody>
          <a:bodyPr tIns="91439" bIns="91439" anchor="ctr"/>
          <a:lstStyle/>
          <a:p>
            <a:endParaRPr/>
          </a:p>
        </p:txBody>
      </p:sp>
      <p:sp>
        <p:nvSpPr>
          <p:cNvPr id="398" name="All 5 digit numbers"/>
          <p:cNvSpPr txBox="1"/>
          <p:nvPr/>
        </p:nvSpPr>
        <p:spPr>
          <a:xfrm>
            <a:off x="17780747" y="5058261"/>
            <a:ext cx="3673917"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99" name="Oval"/>
          <p:cNvSpPr/>
          <p:nvPr/>
        </p:nvSpPr>
        <p:spPr>
          <a:xfrm>
            <a:off x="17369660" y="5626470"/>
            <a:ext cx="4496090" cy="4212703"/>
          </a:xfrm>
          <a:prstGeom prst="ellipse">
            <a:avLst/>
          </a:prstGeom>
          <a:solidFill>
            <a:srgbClr val="83D3D4"/>
          </a:solidFill>
          <a:ln w="12700">
            <a:miter lim="400000"/>
          </a:ln>
        </p:spPr>
        <p:txBody>
          <a:bodyPr tIns="91439" bIns="91439" anchor="ctr"/>
          <a:lstStyle/>
          <a:p>
            <a:endParaRPr/>
          </a:p>
        </p:txBody>
      </p:sp>
      <p:sp>
        <p:nvSpPr>
          <p:cNvPr id="400" name="Valid ZIP codes"/>
          <p:cNvSpPr txBox="1"/>
          <p:nvPr/>
        </p:nvSpPr>
        <p:spPr>
          <a:xfrm>
            <a:off x="18143739" y="5962779"/>
            <a:ext cx="2947933"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40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Building Test Suites for Code (“Whitebox” Testing)"/>
          <p:cNvSpPr txBox="1">
            <a:spLocks noGrp="1"/>
          </p:cNvSpPr>
          <p:nvPr>
            <p:ph type="title"/>
          </p:nvPr>
        </p:nvSpPr>
        <p:spPr>
          <a:prstGeom prst="rect">
            <a:avLst/>
          </a:prstGeom>
        </p:spPr>
        <p:txBody>
          <a:bodyPr/>
          <a:lstStyle/>
          <a:p>
            <a:r>
              <a:t>Building Test Suites for Code (“Whitebox” Testing)</a:t>
            </a:r>
          </a:p>
        </p:txBody>
      </p:sp>
      <p:sp>
        <p:nvSpPr>
          <p:cNvPr id="406" name="Examine the code of the system under test…"/>
          <p:cNvSpPr txBox="1">
            <a:spLocks noGrp="1"/>
          </p:cNvSpPr>
          <p:nvPr>
            <p:ph type="body" sz="half" idx="1"/>
          </p:nvPr>
        </p:nvSpPr>
        <p:spPr>
          <a:xfrm>
            <a:off x="1676399" y="3000319"/>
            <a:ext cx="10637170" cy="8702677"/>
          </a:xfrm>
          <a:prstGeom prst="rect">
            <a:avLst/>
          </a:prstGeom>
        </p:spPr>
        <p:txBody>
          <a:bodyPr/>
          <a:lstStyle/>
          <a:p>
            <a:pPr marL="448055" indent="-448055" defTabSz="1792223">
              <a:spcBef>
                <a:spcPts val="1900"/>
              </a:spcBef>
              <a:defRPr sz="5488"/>
            </a:pPr>
            <a:r>
              <a:t>Examine the code of the system under test</a:t>
            </a:r>
          </a:p>
          <a:p>
            <a:pPr marL="448055" indent="-448055" defTabSz="1792223">
              <a:spcBef>
                <a:spcPts val="1900"/>
              </a:spcBef>
              <a:defRPr sz="5488"/>
            </a:pPr>
            <a:r>
              <a:t>Enumerate all public methods and observable behaviors</a:t>
            </a:r>
          </a:p>
          <a:p>
            <a:pPr marL="448055" indent="-448055" defTabSz="1792223">
              <a:spcBef>
                <a:spcPts val="1900"/>
              </a:spcBef>
              <a:defRPr sz="5488"/>
            </a:pPr>
            <a:r>
              <a:t>Write tests that execute those methods and check those behaviors</a:t>
            </a:r>
          </a:p>
          <a:p>
            <a:pPr marL="448055" indent="-448055" defTabSz="1792223">
              <a:spcBef>
                <a:spcPts val="1900"/>
              </a:spcBef>
              <a:defRPr sz="5488"/>
            </a:pPr>
            <a:r>
              <a:t>A “good” test suite executes and checks all of the possible behaviors of our code</a:t>
            </a:r>
          </a:p>
        </p:txBody>
      </p:sp>
      <p:sp>
        <p:nvSpPr>
          <p:cNvPr id="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408" name="function getPlaceNames(input: string): string[] {…"/>
          <p:cNvSpPr txBox="1"/>
          <p:nvPr/>
        </p:nvSpPr>
        <p:spPr>
          <a:xfrm>
            <a:off x="12352216" y="3041296"/>
            <a:ext cx="11944320" cy="74472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914400">
              <a:defRPr sz="2500">
                <a:latin typeface="Courier"/>
                <a:ea typeface="Courier"/>
                <a:cs typeface="Courier"/>
                <a:sym typeface="Courier"/>
              </a:defRPr>
            </a:pPr>
            <a:r>
              <a:rPr>
                <a:solidFill>
                  <a:srgbClr val="011480"/>
                </a:solidFill>
              </a:rPr>
              <a:t>function </a:t>
            </a:r>
            <a:r>
              <a:t>getPlaceNames</a:t>
            </a:r>
            <a:r>
              <a:rPr>
                <a:solidFill>
                  <a:srgbClr val="272727"/>
                </a:solidFill>
              </a:rPr>
              <a:t>(input: </a:t>
            </a:r>
            <a:r>
              <a:rPr>
                <a:solidFill>
                  <a:srgbClr val="011480"/>
                </a:solidFill>
              </a:rPr>
              <a:t>string</a:t>
            </a:r>
            <a:r>
              <a:rPr>
                <a:solidFill>
                  <a:srgbClr val="272727"/>
                </a:solidFill>
              </a:rPr>
              <a:t>): </a:t>
            </a:r>
            <a:r>
              <a:rPr>
                <a:solidFill>
                  <a:srgbClr val="011480"/>
                </a:solidFill>
              </a:rPr>
              <a:t>string</a:t>
            </a:r>
            <a:r>
              <a:rPr>
                <a:solidFill>
                  <a:srgbClr val="272727"/>
                </a:solidFill>
              </a:rPr>
              <a:t>[] {</a:t>
            </a:r>
          </a:p>
          <a:p>
            <a:pPr defTabSz="914400">
              <a:defRPr sz="2500">
                <a:solidFill>
                  <a:srgbClr val="011480"/>
                </a:solidFill>
                <a:latin typeface="Courier"/>
                <a:ea typeface="Courier"/>
                <a:cs typeface="Courier"/>
                <a:sym typeface="Courier"/>
              </a:defRPr>
            </a:pPr>
            <a:r>
              <a:rPr>
                <a:solidFill>
                  <a:srgbClr val="272727"/>
                </a:solidFill>
              </a:rPr>
              <a:t>  </a:t>
            </a:r>
            <a:r>
              <a:t>try</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if</a:t>
            </a:r>
            <a:r>
              <a:t>(input.</a:t>
            </a:r>
            <a:r>
              <a:rPr>
                <a:solidFill>
                  <a:srgbClr val="66187A"/>
                </a:solidFill>
              </a:rPr>
              <a:t>length </a:t>
            </a:r>
            <a:r>
              <a:t>== </a:t>
            </a:r>
            <a:r>
              <a:rPr>
                <a:solidFill>
                  <a:srgbClr val="0073E6"/>
                </a:solidFill>
              </a:rPr>
              <a:t>5</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rPr>
                <a:solidFill>
                  <a:srgbClr val="458383"/>
                </a:solidFill>
              </a:rPr>
              <a:t>parsed </a:t>
            </a:r>
            <a:r>
              <a:t>= </a:t>
            </a:r>
            <a:r>
              <a:rPr i="1"/>
              <a:t>parseInt</a:t>
            </a:r>
            <a:r>
              <a:t>(input);</a:t>
            </a:r>
          </a:p>
          <a:p>
            <a:pPr defTabSz="914400">
              <a:defRPr sz="2500">
                <a:solidFill>
                  <a:srgbClr val="272727"/>
                </a:solidFill>
                <a:latin typeface="Courier"/>
                <a:ea typeface="Courier"/>
                <a:cs typeface="Courier"/>
                <a:sym typeface="Courier"/>
              </a:defRPr>
            </a:pPr>
            <a:r>
              <a:t>      </a:t>
            </a:r>
            <a:r>
              <a:rPr>
                <a:solidFill>
                  <a:srgbClr val="011480"/>
                </a:solidFill>
              </a:rPr>
              <a:t>if </a:t>
            </a:r>
            <a:r>
              <a:t>(isValidZipcode(</a:t>
            </a:r>
            <a:r>
              <a:rPr>
                <a:solidFill>
                  <a:srgbClr val="458383"/>
                </a:solidFill>
              </a:rPr>
              <a:t>parsed</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t>primaryPlaceName = getPrimaryPlaceName(parsed);</a:t>
            </a:r>
          </a:p>
          <a:p>
            <a:pPr defTabSz="914400">
              <a:defRPr sz="2500">
                <a:solidFill>
                  <a:srgbClr val="272727"/>
                </a:solidFill>
                <a:latin typeface="Courier"/>
                <a:ea typeface="Courier"/>
                <a:cs typeface="Courier"/>
                <a:sym typeface="Courier"/>
              </a:defRPr>
            </a:pPr>
            <a:r>
              <a:t>        </a:t>
            </a:r>
            <a:r>
              <a:rPr>
                <a:solidFill>
                  <a:srgbClr val="011480"/>
                </a:solidFill>
              </a:rPr>
              <a:t>if</a:t>
            </a:r>
            <a:r>
              <a:t>(hasOtherPlaceNames(parsed)){</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[primaryPlaceName].concat(otherPlaceNames(parsed))</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catch</a:t>
            </a:r>
            <a:r>
              <a:t>(err){</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t>Do our tests execute all of the code?</a:t>
            </a:r>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406908" indent="-406908" defTabSz="1627632">
              <a:spcBef>
                <a:spcPts val="1700"/>
              </a:spcBef>
              <a:defRPr sz="4984"/>
            </a:pPr>
            <a:r>
              <a:t>Idea: Quantitative measure the portion of code executed by test suite. Write new test inputs to execute more code.</a:t>
            </a:r>
          </a:p>
          <a:p>
            <a:pPr marL="406908" indent="-406908" defTabSz="1627632">
              <a:spcBef>
                <a:spcPts val="1700"/>
              </a:spcBef>
              <a:defRPr sz="4984"/>
            </a:pPr>
            <a:r>
              <a:t>This is the question of test coverage, examples:</a:t>
            </a:r>
          </a:p>
          <a:p>
            <a:pPr marL="813816" lvl="1" indent="-406908" defTabSz="1627632">
              <a:spcBef>
                <a:spcPts val="1700"/>
              </a:spcBef>
              <a:defRPr sz="4984"/>
            </a:pPr>
            <a:r>
              <a:t>Statement or Block coverage</a:t>
            </a:r>
          </a:p>
          <a:p>
            <a:pPr marL="813816" lvl="1" indent="-406908" defTabSz="1627632">
              <a:spcBef>
                <a:spcPts val="1700"/>
              </a:spcBef>
              <a:defRPr sz="4984"/>
            </a:pPr>
            <a:r>
              <a:t>Branch coverage</a:t>
            </a:r>
          </a:p>
          <a:p>
            <a:pPr marL="813816" lvl="1" indent="-406908" defTabSz="1627632">
              <a:spcBef>
                <a:spcPts val="1700"/>
              </a:spcBef>
              <a:defRPr sz="4984"/>
            </a:pPr>
            <a:r>
              <a:t>Path coverage</a:t>
            </a:r>
          </a:p>
          <a:p>
            <a:pPr marL="406908" indent="-406908" defTabSz="1627632">
              <a:spcBef>
                <a:spcPts val="1700"/>
              </a:spcBef>
              <a:defRPr sz="4984"/>
            </a:pPr>
            <a:r>
              <a:t>If some (statement/branch/path) is not covered, it is definitely not tested</a:t>
            </a:r>
          </a:p>
          <a:p>
            <a:pPr marL="406908" indent="-406908" defTabSz="1627632">
              <a:spcBef>
                <a:spcPts val="1700"/>
              </a:spcBef>
              <a:defRPr sz="4984"/>
            </a:pPr>
            <a:r>
              <a:t>If some (statement/branch path) is covered, it might be tested</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t>Each line (or part of) the code should be executed at least once in the test suite</a:t>
            </a:r>
          </a:p>
          <a:p>
            <a:r>
              <a:t>There are good tools for measuring how many lines were executed or not executed</a:t>
            </a:r>
          </a:p>
          <a:p>
            <a:pPr marL="914400" lvl="1" indent="-457200">
              <a:spcBef>
                <a:spcPts val="1000"/>
              </a:spcBef>
              <a:defRPr sz="4800"/>
            </a:pPr>
            <a:r>
              <a:t>Jest -- coverage</a:t>
            </a:r>
          </a:p>
          <a:p>
            <a:r>
              <a:t>Adequacy criterion: </a:t>
            </a:r>
            <a:r>
              <a:rPr i="1">
                <a:solidFill>
                  <a:srgbClr val="011993"/>
                </a:solidFill>
              </a:rPr>
              <a:t>each statement must be executed at least once</a:t>
            </a:r>
            <a:r>
              <a:t> </a:t>
            </a:r>
          </a:p>
          <a:p>
            <a:pPr marL="0" indent="0" algn="ctr">
              <a:buSzTx/>
              <a:buNone/>
              <a:defRPr i="1"/>
            </a:pPr>
            <a:r>
              <a:t>Coverage:   </a:t>
            </a:r>
            <a:r>
              <a:rPr u="sng"/>
              <a:t># executed statements</a:t>
            </a:r>
            <a:br>
              <a:rPr u="sng"/>
            </a:br>
            <a:r>
              <a:t>	   # statements</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t>By the end of this lesson, you should be able to:</a:t>
            </a:r>
          </a:p>
          <a:p>
            <a:pPr marL="914400" lvl="1" indent="-457200">
              <a:spcBef>
                <a:spcPts val="1000"/>
              </a:spcBef>
              <a:defRPr sz="4800"/>
            </a:pPr>
            <a:r>
              <a:t>Explain what makes a good test, and give examples and counter examples</a:t>
            </a:r>
          </a:p>
          <a:p>
            <a:pPr marL="914400" lvl="1" indent="-457200">
              <a:spcBef>
                <a:spcPts val="1000"/>
              </a:spcBef>
              <a:defRPr sz="4800"/>
            </a:pPr>
            <a:r>
              <a:t>Explain different things a test suite might accomplish, and sketch how one might judge how well a test suite accomplishes those goals</a:t>
            </a:r>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42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38" name="A"/>
          <p:cNvGrpSpPr/>
          <p:nvPr/>
        </p:nvGrpSpPr>
        <p:grpSpPr>
          <a:xfrm>
            <a:off x="13281421" y="1178717"/>
            <a:ext cx="875109" cy="875109"/>
            <a:chOff x="0" y="0"/>
            <a:chExt cx="875108" cy="875108"/>
          </a:xfrm>
        </p:grpSpPr>
        <p:sp>
          <p:nvSpPr>
            <p:cNvPr id="43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441" name="B"/>
          <p:cNvGrpSpPr/>
          <p:nvPr/>
        </p:nvGrpSpPr>
        <p:grpSpPr>
          <a:xfrm>
            <a:off x="12066984" y="3053951"/>
            <a:ext cx="875109" cy="875109"/>
            <a:chOff x="0" y="0"/>
            <a:chExt cx="875108" cy="875108"/>
          </a:xfrm>
        </p:grpSpPr>
        <p:sp>
          <p:nvSpPr>
            <p:cNvPr id="43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444" name="C"/>
          <p:cNvGrpSpPr/>
          <p:nvPr/>
        </p:nvGrpSpPr>
        <p:grpSpPr>
          <a:xfrm>
            <a:off x="13138545" y="4036217"/>
            <a:ext cx="875109" cy="875109"/>
            <a:chOff x="0" y="0"/>
            <a:chExt cx="875108" cy="875108"/>
          </a:xfrm>
        </p:grpSpPr>
        <p:sp>
          <p:nvSpPr>
            <p:cNvPr id="44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447" name="D"/>
          <p:cNvGrpSpPr/>
          <p:nvPr/>
        </p:nvGrpSpPr>
        <p:grpSpPr>
          <a:xfrm>
            <a:off x="11638360" y="5750717"/>
            <a:ext cx="875109" cy="875109"/>
            <a:chOff x="0" y="0"/>
            <a:chExt cx="875108" cy="875108"/>
          </a:xfrm>
        </p:grpSpPr>
        <p:sp>
          <p:nvSpPr>
            <p:cNvPr id="44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450" name="E"/>
          <p:cNvGrpSpPr/>
          <p:nvPr/>
        </p:nvGrpSpPr>
        <p:grpSpPr>
          <a:xfrm>
            <a:off x="17246201" y="5750717"/>
            <a:ext cx="875109" cy="875109"/>
            <a:chOff x="0" y="0"/>
            <a:chExt cx="875108" cy="875108"/>
          </a:xfrm>
        </p:grpSpPr>
        <p:sp>
          <p:nvSpPr>
            <p:cNvPr id="44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453" name="G"/>
          <p:cNvGrpSpPr/>
          <p:nvPr/>
        </p:nvGrpSpPr>
        <p:grpSpPr>
          <a:xfrm>
            <a:off x="15263812" y="7215188"/>
            <a:ext cx="875109" cy="875109"/>
            <a:chOff x="0" y="0"/>
            <a:chExt cx="875108" cy="875108"/>
          </a:xfrm>
        </p:grpSpPr>
        <p:sp>
          <p:nvSpPr>
            <p:cNvPr id="45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456" name="F"/>
          <p:cNvGrpSpPr/>
          <p:nvPr/>
        </p:nvGrpSpPr>
        <p:grpSpPr>
          <a:xfrm>
            <a:off x="9263061" y="7215188"/>
            <a:ext cx="875109" cy="875109"/>
            <a:chOff x="0" y="0"/>
            <a:chExt cx="875108" cy="875108"/>
          </a:xfrm>
        </p:grpSpPr>
        <p:sp>
          <p:nvSpPr>
            <p:cNvPr id="45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459" name="H"/>
          <p:cNvGrpSpPr/>
          <p:nvPr/>
        </p:nvGrpSpPr>
        <p:grpSpPr>
          <a:xfrm>
            <a:off x="12459889" y="8786811"/>
            <a:ext cx="875109" cy="875109"/>
            <a:chOff x="0" y="0"/>
            <a:chExt cx="875108" cy="875108"/>
          </a:xfrm>
        </p:grpSpPr>
        <p:sp>
          <p:nvSpPr>
            <p:cNvPr id="45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462" name="I"/>
          <p:cNvGrpSpPr/>
          <p:nvPr/>
        </p:nvGrpSpPr>
        <p:grpSpPr>
          <a:xfrm>
            <a:off x="15442406" y="8786811"/>
            <a:ext cx="875109" cy="875109"/>
            <a:chOff x="0" y="0"/>
            <a:chExt cx="875108" cy="875108"/>
          </a:xfrm>
        </p:grpSpPr>
        <p:sp>
          <p:nvSpPr>
            <p:cNvPr id="46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465" name="L"/>
          <p:cNvGrpSpPr/>
          <p:nvPr/>
        </p:nvGrpSpPr>
        <p:grpSpPr>
          <a:xfrm>
            <a:off x="13138545" y="11197828"/>
            <a:ext cx="875109" cy="875109"/>
            <a:chOff x="0" y="0"/>
            <a:chExt cx="875108" cy="875108"/>
          </a:xfrm>
        </p:grpSpPr>
        <p:sp>
          <p:nvSpPr>
            <p:cNvPr id="46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468" name="M"/>
          <p:cNvGrpSpPr/>
          <p:nvPr/>
        </p:nvGrpSpPr>
        <p:grpSpPr>
          <a:xfrm>
            <a:off x="7870029" y="11644311"/>
            <a:ext cx="875109" cy="875109"/>
            <a:chOff x="0" y="0"/>
            <a:chExt cx="875108" cy="875108"/>
          </a:xfrm>
        </p:grpSpPr>
        <p:sp>
          <p:nvSpPr>
            <p:cNvPr id="46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46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473" name="“test”"/>
          <p:cNvGrpSpPr/>
          <p:nvPr/>
        </p:nvGrpSpPr>
        <p:grpSpPr>
          <a:xfrm>
            <a:off x="15103078" y="517922"/>
            <a:ext cx="4250533" cy="1107283"/>
            <a:chOff x="0" y="0"/>
            <a:chExt cx="4250532" cy="1107282"/>
          </a:xfrm>
        </p:grpSpPr>
        <p:sp>
          <p:nvSpPr>
            <p:cNvPr id="47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476" name="✔"/>
          <p:cNvGrpSpPr/>
          <p:nvPr/>
        </p:nvGrpSpPr>
        <p:grpSpPr>
          <a:xfrm>
            <a:off x="13263562" y="1178720"/>
            <a:ext cx="892969" cy="892968"/>
            <a:chOff x="0" y="0"/>
            <a:chExt cx="892967" cy="892967"/>
          </a:xfrm>
        </p:grpSpPr>
        <p:sp>
          <p:nvSpPr>
            <p:cNvPr id="47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79" name="✔"/>
          <p:cNvGrpSpPr/>
          <p:nvPr/>
        </p:nvGrpSpPr>
        <p:grpSpPr>
          <a:xfrm>
            <a:off x="12049125" y="3053954"/>
            <a:ext cx="892969" cy="892969"/>
            <a:chOff x="0" y="0"/>
            <a:chExt cx="892967" cy="892967"/>
          </a:xfrm>
        </p:grpSpPr>
        <p:sp>
          <p:nvSpPr>
            <p:cNvPr id="47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2" name="✔"/>
          <p:cNvGrpSpPr/>
          <p:nvPr/>
        </p:nvGrpSpPr>
        <p:grpSpPr>
          <a:xfrm>
            <a:off x="13120687" y="4054078"/>
            <a:ext cx="892969" cy="892969"/>
            <a:chOff x="0" y="0"/>
            <a:chExt cx="892967" cy="892967"/>
          </a:xfrm>
        </p:grpSpPr>
        <p:sp>
          <p:nvSpPr>
            <p:cNvPr id="48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5" name="✔"/>
          <p:cNvGrpSpPr/>
          <p:nvPr/>
        </p:nvGrpSpPr>
        <p:grpSpPr>
          <a:xfrm>
            <a:off x="11638360" y="5768578"/>
            <a:ext cx="892969" cy="892969"/>
            <a:chOff x="0" y="0"/>
            <a:chExt cx="892967" cy="892967"/>
          </a:xfrm>
        </p:grpSpPr>
        <p:sp>
          <p:nvSpPr>
            <p:cNvPr id="48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8" name="✔"/>
          <p:cNvGrpSpPr/>
          <p:nvPr/>
        </p:nvGrpSpPr>
        <p:grpSpPr>
          <a:xfrm>
            <a:off x="9263061" y="7215188"/>
            <a:ext cx="892969" cy="892969"/>
            <a:chOff x="0" y="0"/>
            <a:chExt cx="892967" cy="892967"/>
          </a:xfrm>
        </p:grpSpPr>
        <p:sp>
          <p:nvSpPr>
            <p:cNvPr id="48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1" name="✔"/>
          <p:cNvGrpSpPr/>
          <p:nvPr/>
        </p:nvGrpSpPr>
        <p:grpSpPr>
          <a:xfrm>
            <a:off x="13156406" y="11179970"/>
            <a:ext cx="892969" cy="892969"/>
            <a:chOff x="0" y="0"/>
            <a:chExt cx="892967" cy="892967"/>
          </a:xfrm>
        </p:grpSpPr>
        <p:sp>
          <p:nvSpPr>
            <p:cNvPr id="48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4" name="✔"/>
          <p:cNvGrpSpPr/>
          <p:nvPr/>
        </p:nvGrpSpPr>
        <p:grpSpPr>
          <a:xfrm>
            <a:off x="7887892" y="11644311"/>
            <a:ext cx="892969" cy="892969"/>
            <a:chOff x="0" y="0"/>
            <a:chExt cx="892967" cy="892967"/>
          </a:xfrm>
        </p:grpSpPr>
        <p:sp>
          <p:nvSpPr>
            <p:cNvPr id="49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7" name="Group"/>
          <p:cNvGrpSpPr/>
          <p:nvPr/>
        </p:nvGrpSpPr>
        <p:grpSpPr>
          <a:xfrm>
            <a:off x="2242343" y="1489273"/>
            <a:ext cx="4589862" cy="7583290"/>
            <a:chOff x="0" y="-100210"/>
            <a:chExt cx="4589860" cy="7583288"/>
          </a:xfrm>
        </p:grpSpPr>
        <p:sp>
          <p:nvSpPr>
            <p:cNvPr id="495" name="Rectangle"/>
            <p:cNvSpPr/>
            <p:nvPr/>
          </p:nvSpPr>
          <p:spPr>
            <a:xfrm>
              <a:off x="-1" y="-1"/>
              <a:ext cx="4589862" cy="7483080"/>
            </a:xfrm>
            <a:prstGeom prst="rect">
              <a:avLst/>
            </a:prstGeom>
            <a:solidFill>
              <a:srgbClr val="FFFFFF"/>
            </a:solidFill>
            <a:ln w="50800" cap="flat">
              <a:solidFill>
                <a:srgbClr val="000000"/>
              </a:solidFill>
              <a:prstDash val="solid"/>
              <a:miter lim="400000"/>
            </a:ln>
            <a:effectLst/>
          </p:spPr>
          <p:txBody>
            <a:bodyPr wrap="square" lIns="91439" tIns="91439" rIns="91439" bIns="91439" numCol="1" anchor="ctr">
              <a:noAutofit/>
            </a:bodyP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496" name="2D Column Chart"/>
            <p:cNvGraphicFramePr/>
            <p:nvPr/>
          </p:nvGraphicFramePr>
          <p:xfrm>
            <a:off x="273306" y="-100211"/>
            <a:ext cx="3923362" cy="7444497"/>
          </p:xfrm>
          <a:graphic>
            <a:graphicData uri="http://schemas.openxmlformats.org/drawingml/2006/chart">
              <c:chart xmlns:c="http://schemas.openxmlformats.org/drawingml/2006/chart" xmlns:r="http://schemas.openxmlformats.org/officeDocument/2006/relationships" r:id="rId5"/>
            </a:graphicData>
          </a:graphic>
        </p:graphicFrame>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97"/>
                                        </p:tgtEl>
                                        <p:attrNameLst>
                                          <p:attrName>style.visibility</p:attrName>
                                        </p:attrNameLst>
                                      </p:cBhvr>
                                      <p:to>
                                        <p:strVal val="visible"/>
                                      </p:to>
                                    </p:set>
                                    <p:anim calcmode="lin" valueType="num">
                                      <p:cBhvr>
                                        <p:cTn id="7" dur="1000" fill="hold"/>
                                        <p:tgtEl>
                                          <p:spTgt spid="497"/>
                                        </p:tgtEl>
                                        <p:attrNameLst>
                                          <p:attrName>ppt_w</p:attrName>
                                        </p:attrNameLst>
                                      </p:cBhvr>
                                      <p:tavLst>
                                        <p:tav tm="0">
                                          <p:val>
                                            <p:fltVal val="0"/>
                                          </p:val>
                                        </p:tav>
                                        <p:tav tm="100000">
                                          <p:val>
                                            <p:strVal val="#ppt_w"/>
                                          </p:val>
                                        </p:tav>
                                      </p:tavLst>
                                    </p:anim>
                                    <p:anim calcmode="lin" valueType="num">
                                      <p:cBhvr>
                                        <p:cTn id="8" dur="1000" fill="hold"/>
                                        <p:tgtEl>
                                          <p:spTgt spid="4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02"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0"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1"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2"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15" name="A"/>
          <p:cNvGrpSpPr/>
          <p:nvPr/>
        </p:nvGrpSpPr>
        <p:grpSpPr>
          <a:xfrm>
            <a:off x="13281421" y="1178717"/>
            <a:ext cx="875109" cy="875109"/>
            <a:chOff x="0" y="0"/>
            <a:chExt cx="875108" cy="875108"/>
          </a:xfrm>
        </p:grpSpPr>
        <p:sp>
          <p:nvSpPr>
            <p:cNvPr id="5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4"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518" name="B"/>
          <p:cNvGrpSpPr/>
          <p:nvPr/>
        </p:nvGrpSpPr>
        <p:grpSpPr>
          <a:xfrm>
            <a:off x="12066984" y="3053951"/>
            <a:ext cx="875109" cy="875109"/>
            <a:chOff x="0" y="0"/>
            <a:chExt cx="875108" cy="875108"/>
          </a:xfrm>
        </p:grpSpPr>
        <p:sp>
          <p:nvSpPr>
            <p:cNvPr id="5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7"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521" name="C"/>
          <p:cNvGrpSpPr/>
          <p:nvPr/>
        </p:nvGrpSpPr>
        <p:grpSpPr>
          <a:xfrm>
            <a:off x="13138545" y="4036217"/>
            <a:ext cx="875109" cy="875109"/>
            <a:chOff x="0" y="0"/>
            <a:chExt cx="875108" cy="875108"/>
          </a:xfrm>
        </p:grpSpPr>
        <p:sp>
          <p:nvSpPr>
            <p:cNvPr id="5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0"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524" name="D"/>
          <p:cNvGrpSpPr/>
          <p:nvPr/>
        </p:nvGrpSpPr>
        <p:grpSpPr>
          <a:xfrm>
            <a:off x="11638360" y="5750717"/>
            <a:ext cx="875109" cy="875109"/>
            <a:chOff x="0" y="0"/>
            <a:chExt cx="875108" cy="875108"/>
          </a:xfrm>
        </p:grpSpPr>
        <p:sp>
          <p:nvSpPr>
            <p:cNvPr id="5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3"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527" name="E"/>
          <p:cNvGrpSpPr/>
          <p:nvPr/>
        </p:nvGrpSpPr>
        <p:grpSpPr>
          <a:xfrm>
            <a:off x="17246201" y="5750717"/>
            <a:ext cx="875109" cy="875109"/>
            <a:chOff x="0" y="0"/>
            <a:chExt cx="875108" cy="875108"/>
          </a:xfrm>
        </p:grpSpPr>
        <p:sp>
          <p:nvSpPr>
            <p:cNvPr id="5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6"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530" name="G"/>
          <p:cNvGrpSpPr/>
          <p:nvPr/>
        </p:nvGrpSpPr>
        <p:grpSpPr>
          <a:xfrm>
            <a:off x="15263812" y="7215188"/>
            <a:ext cx="875109" cy="875109"/>
            <a:chOff x="0" y="0"/>
            <a:chExt cx="875108" cy="875108"/>
          </a:xfrm>
        </p:grpSpPr>
        <p:sp>
          <p:nvSpPr>
            <p:cNvPr id="52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9"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533" name="F"/>
          <p:cNvGrpSpPr/>
          <p:nvPr/>
        </p:nvGrpSpPr>
        <p:grpSpPr>
          <a:xfrm>
            <a:off x="9263061" y="7215188"/>
            <a:ext cx="875109" cy="875109"/>
            <a:chOff x="0" y="0"/>
            <a:chExt cx="875108" cy="875108"/>
          </a:xfrm>
        </p:grpSpPr>
        <p:sp>
          <p:nvSpPr>
            <p:cNvPr id="53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2"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536" name="H"/>
          <p:cNvGrpSpPr/>
          <p:nvPr/>
        </p:nvGrpSpPr>
        <p:grpSpPr>
          <a:xfrm>
            <a:off x="12459889" y="8786811"/>
            <a:ext cx="875109" cy="875109"/>
            <a:chOff x="0" y="0"/>
            <a:chExt cx="875108" cy="875108"/>
          </a:xfrm>
        </p:grpSpPr>
        <p:sp>
          <p:nvSpPr>
            <p:cNvPr id="53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5"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539" name="I"/>
          <p:cNvGrpSpPr/>
          <p:nvPr/>
        </p:nvGrpSpPr>
        <p:grpSpPr>
          <a:xfrm>
            <a:off x="15442406" y="8786811"/>
            <a:ext cx="875109" cy="875109"/>
            <a:chOff x="0" y="0"/>
            <a:chExt cx="875108" cy="875108"/>
          </a:xfrm>
        </p:grpSpPr>
        <p:sp>
          <p:nvSpPr>
            <p:cNvPr id="53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8"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542" name="L"/>
          <p:cNvGrpSpPr/>
          <p:nvPr/>
        </p:nvGrpSpPr>
        <p:grpSpPr>
          <a:xfrm>
            <a:off x="13138545" y="11197828"/>
            <a:ext cx="875109" cy="875109"/>
            <a:chOff x="0" y="0"/>
            <a:chExt cx="875108" cy="875108"/>
          </a:xfrm>
        </p:grpSpPr>
        <p:sp>
          <p:nvSpPr>
            <p:cNvPr id="54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1"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545" name="M"/>
          <p:cNvGrpSpPr/>
          <p:nvPr/>
        </p:nvGrpSpPr>
        <p:grpSpPr>
          <a:xfrm>
            <a:off x="7870029" y="11644311"/>
            <a:ext cx="875109" cy="875109"/>
            <a:chOff x="0" y="0"/>
            <a:chExt cx="875108" cy="875108"/>
          </a:xfrm>
        </p:grpSpPr>
        <p:sp>
          <p:nvSpPr>
            <p:cNvPr id="54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4"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546"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7"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550" name="“test”"/>
          <p:cNvGrpSpPr/>
          <p:nvPr/>
        </p:nvGrpSpPr>
        <p:grpSpPr>
          <a:xfrm>
            <a:off x="15103078" y="517922"/>
            <a:ext cx="4250533" cy="1107283"/>
            <a:chOff x="0" y="0"/>
            <a:chExt cx="4250532" cy="1107282"/>
          </a:xfrm>
        </p:grpSpPr>
        <p:sp>
          <p:nvSpPr>
            <p:cNvPr id="548"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9"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553" name="✔"/>
          <p:cNvGrpSpPr/>
          <p:nvPr/>
        </p:nvGrpSpPr>
        <p:grpSpPr>
          <a:xfrm>
            <a:off x="13263562" y="1178720"/>
            <a:ext cx="892969" cy="892968"/>
            <a:chOff x="0" y="0"/>
            <a:chExt cx="892967" cy="892967"/>
          </a:xfrm>
        </p:grpSpPr>
        <p:sp>
          <p:nvSpPr>
            <p:cNvPr id="5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6" name="✔"/>
          <p:cNvGrpSpPr/>
          <p:nvPr/>
        </p:nvGrpSpPr>
        <p:grpSpPr>
          <a:xfrm>
            <a:off x="12049125" y="3053954"/>
            <a:ext cx="892969" cy="892969"/>
            <a:chOff x="0" y="0"/>
            <a:chExt cx="892967" cy="892967"/>
          </a:xfrm>
        </p:grpSpPr>
        <p:sp>
          <p:nvSpPr>
            <p:cNvPr id="5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9" name="✔"/>
          <p:cNvGrpSpPr/>
          <p:nvPr/>
        </p:nvGrpSpPr>
        <p:grpSpPr>
          <a:xfrm>
            <a:off x="13120687" y="4054078"/>
            <a:ext cx="892969" cy="892969"/>
            <a:chOff x="0" y="0"/>
            <a:chExt cx="892967" cy="892967"/>
          </a:xfrm>
        </p:grpSpPr>
        <p:sp>
          <p:nvSpPr>
            <p:cNvPr id="5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2" name="✔"/>
          <p:cNvGrpSpPr/>
          <p:nvPr/>
        </p:nvGrpSpPr>
        <p:grpSpPr>
          <a:xfrm>
            <a:off x="11638360" y="5768578"/>
            <a:ext cx="892969" cy="892969"/>
            <a:chOff x="0" y="0"/>
            <a:chExt cx="892967" cy="892967"/>
          </a:xfrm>
        </p:grpSpPr>
        <p:sp>
          <p:nvSpPr>
            <p:cNvPr id="56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5" name="✔"/>
          <p:cNvGrpSpPr/>
          <p:nvPr/>
        </p:nvGrpSpPr>
        <p:grpSpPr>
          <a:xfrm>
            <a:off x="9263061" y="7215188"/>
            <a:ext cx="892969" cy="892969"/>
            <a:chOff x="0" y="0"/>
            <a:chExt cx="892967" cy="892967"/>
          </a:xfrm>
        </p:grpSpPr>
        <p:sp>
          <p:nvSpPr>
            <p:cNvPr id="5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8" name="✔"/>
          <p:cNvGrpSpPr/>
          <p:nvPr/>
        </p:nvGrpSpPr>
        <p:grpSpPr>
          <a:xfrm>
            <a:off x="13156406" y="11179970"/>
            <a:ext cx="892969" cy="892969"/>
            <a:chOff x="0" y="0"/>
            <a:chExt cx="892967" cy="892967"/>
          </a:xfrm>
        </p:grpSpPr>
        <p:sp>
          <p:nvSpPr>
            <p:cNvPr id="5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1" name="✔"/>
          <p:cNvGrpSpPr/>
          <p:nvPr/>
        </p:nvGrpSpPr>
        <p:grpSpPr>
          <a:xfrm>
            <a:off x="7887892" y="11644311"/>
            <a:ext cx="892969" cy="892969"/>
            <a:chOff x="0" y="0"/>
            <a:chExt cx="892967" cy="892967"/>
          </a:xfrm>
        </p:grpSpPr>
        <p:sp>
          <p:nvSpPr>
            <p:cNvPr id="56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4" name="“a+b”"/>
          <p:cNvGrpSpPr/>
          <p:nvPr/>
        </p:nvGrpSpPr>
        <p:grpSpPr>
          <a:xfrm>
            <a:off x="15567421" y="1071562"/>
            <a:ext cx="4250533" cy="1107283"/>
            <a:chOff x="0" y="0"/>
            <a:chExt cx="4250532" cy="1107282"/>
          </a:xfrm>
        </p:grpSpPr>
        <p:sp>
          <p:nvSpPr>
            <p:cNvPr id="572"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3"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577" name="✔"/>
          <p:cNvGrpSpPr/>
          <p:nvPr/>
        </p:nvGrpSpPr>
        <p:grpSpPr>
          <a:xfrm>
            <a:off x="17246204" y="5768578"/>
            <a:ext cx="892969" cy="892969"/>
            <a:chOff x="0" y="0"/>
            <a:chExt cx="892967" cy="892967"/>
          </a:xfrm>
        </p:grpSpPr>
        <p:sp>
          <p:nvSpPr>
            <p:cNvPr id="57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578" name="Rectangle"/>
          <p:cNvSpPr/>
          <p:nvPr/>
        </p:nvSpPr>
        <p:spPr>
          <a:xfrm>
            <a:off x="2369343" y="1589483"/>
            <a:ext cx="4589862"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579" name="2D Column Chart"/>
          <p:cNvGraphicFramePr/>
          <p:nvPr/>
        </p:nvGraphicFramePr>
        <p:xfrm>
          <a:off x="2587876" y="1489272"/>
          <a:ext cx="37808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84"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5"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6"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7"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8"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9"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2"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3"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4"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97" name="A"/>
          <p:cNvGrpSpPr/>
          <p:nvPr/>
        </p:nvGrpSpPr>
        <p:grpSpPr>
          <a:xfrm>
            <a:off x="13281421" y="1178717"/>
            <a:ext cx="875109" cy="875109"/>
            <a:chOff x="0" y="0"/>
            <a:chExt cx="875108" cy="875108"/>
          </a:xfrm>
        </p:grpSpPr>
        <p:sp>
          <p:nvSpPr>
            <p:cNvPr id="5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6"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00" name="B"/>
          <p:cNvGrpSpPr/>
          <p:nvPr/>
        </p:nvGrpSpPr>
        <p:grpSpPr>
          <a:xfrm>
            <a:off x="12066984" y="3053951"/>
            <a:ext cx="875109" cy="875109"/>
            <a:chOff x="0" y="0"/>
            <a:chExt cx="875108" cy="875108"/>
          </a:xfrm>
        </p:grpSpPr>
        <p:sp>
          <p:nvSpPr>
            <p:cNvPr id="5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9"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03" name="C"/>
          <p:cNvGrpSpPr/>
          <p:nvPr/>
        </p:nvGrpSpPr>
        <p:grpSpPr>
          <a:xfrm>
            <a:off x="13138545" y="4036217"/>
            <a:ext cx="875109" cy="875109"/>
            <a:chOff x="0" y="0"/>
            <a:chExt cx="875108" cy="875108"/>
          </a:xfrm>
        </p:grpSpPr>
        <p:sp>
          <p:nvSpPr>
            <p:cNvPr id="6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2"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06" name="D"/>
          <p:cNvGrpSpPr/>
          <p:nvPr/>
        </p:nvGrpSpPr>
        <p:grpSpPr>
          <a:xfrm>
            <a:off x="11638360" y="5750717"/>
            <a:ext cx="875109" cy="875109"/>
            <a:chOff x="0" y="0"/>
            <a:chExt cx="875108" cy="875108"/>
          </a:xfrm>
        </p:grpSpPr>
        <p:sp>
          <p:nvSpPr>
            <p:cNvPr id="6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5"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609" name="E"/>
          <p:cNvGrpSpPr/>
          <p:nvPr/>
        </p:nvGrpSpPr>
        <p:grpSpPr>
          <a:xfrm>
            <a:off x="17246201" y="5750717"/>
            <a:ext cx="875109" cy="875109"/>
            <a:chOff x="0" y="0"/>
            <a:chExt cx="875108" cy="875108"/>
          </a:xfrm>
        </p:grpSpPr>
        <p:sp>
          <p:nvSpPr>
            <p:cNvPr id="6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8"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612" name="G"/>
          <p:cNvGrpSpPr/>
          <p:nvPr/>
        </p:nvGrpSpPr>
        <p:grpSpPr>
          <a:xfrm>
            <a:off x="15263812" y="7215188"/>
            <a:ext cx="875109" cy="875109"/>
            <a:chOff x="0" y="0"/>
            <a:chExt cx="875108" cy="875108"/>
          </a:xfrm>
        </p:grpSpPr>
        <p:sp>
          <p:nvSpPr>
            <p:cNvPr id="6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1"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615" name="F"/>
          <p:cNvGrpSpPr/>
          <p:nvPr/>
        </p:nvGrpSpPr>
        <p:grpSpPr>
          <a:xfrm>
            <a:off x="9263061" y="7215188"/>
            <a:ext cx="875109" cy="875109"/>
            <a:chOff x="0" y="0"/>
            <a:chExt cx="875108" cy="875108"/>
          </a:xfrm>
        </p:grpSpPr>
        <p:sp>
          <p:nvSpPr>
            <p:cNvPr id="6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618" name="H"/>
          <p:cNvGrpSpPr/>
          <p:nvPr/>
        </p:nvGrpSpPr>
        <p:grpSpPr>
          <a:xfrm>
            <a:off x="12459889" y="8786811"/>
            <a:ext cx="875109" cy="875109"/>
            <a:chOff x="0" y="0"/>
            <a:chExt cx="875108" cy="875108"/>
          </a:xfrm>
        </p:grpSpPr>
        <p:sp>
          <p:nvSpPr>
            <p:cNvPr id="6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621" name="I"/>
          <p:cNvGrpSpPr/>
          <p:nvPr/>
        </p:nvGrpSpPr>
        <p:grpSpPr>
          <a:xfrm>
            <a:off x="15442406" y="8786811"/>
            <a:ext cx="875109" cy="875109"/>
            <a:chOff x="0" y="0"/>
            <a:chExt cx="875108" cy="875108"/>
          </a:xfrm>
        </p:grpSpPr>
        <p:sp>
          <p:nvSpPr>
            <p:cNvPr id="6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0"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624" name="L"/>
          <p:cNvGrpSpPr/>
          <p:nvPr/>
        </p:nvGrpSpPr>
        <p:grpSpPr>
          <a:xfrm>
            <a:off x="13138545" y="11197828"/>
            <a:ext cx="875109" cy="875109"/>
            <a:chOff x="0" y="0"/>
            <a:chExt cx="875108" cy="875108"/>
          </a:xfrm>
        </p:grpSpPr>
        <p:sp>
          <p:nvSpPr>
            <p:cNvPr id="6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3"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627" name="M"/>
          <p:cNvGrpSpPr/>
          <p:nvPr/>
        </p:nvGrpSpPr>
        <p:grpSpPr>
          <a:xfrm>
            <a:off x="7870029" y="11644311"/>
            <a:ext cx="875109" cy="875109"/>
            <a:chOff x="0" y="0"/>
            <a:chExt cx="875108" cy="875108"/>
          </a:xfrm>
        </p:grpSpPr>
        <p:sp>
          <p:nvSpPr>
            <p:cNvPr id="6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628"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9"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632" name="“test”"/>
          <p:cNvGrpSpPr/>
          <p:nvPr/>
        </p:nvGrpSpPr>
        <p:grpSpPr>
          <a:xfrm>
            <a:off x="15103078" y="517922"/>
            <a:ext cx="4250533" cy="1107283"/>
            <a:chOff x="0" y="0"/>
            <a:chExt cx="4250532" cy="1107282"/>
          </a:xfrm>
        </p:grpSpPr>
        <p:sp>
          <p:nvSpPr>
            <p:cNvPr id="63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1"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635" name="✔"/>
          <p:cNvGrpSpPr/>
          <p:nvPr/>
        </p:nvGrpSpPr>
        <p:grpSpPr>
          <a:xfrm>
            <a:off x="13263562" y="1178720"/>
            <a:ext cx="892969" cy="892968"/>
            <a:chOff x="0" y="0"/>
            <a:chExt cx="892967" cy="892967"/>
          </a:xfrm>
        </p:grpSpPr>
        <p:sp>
          <p:nvSpPr>
            <p:cNvPr id="6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38" name="✔"/>
          <p:cNvGrpSpPr/>
          <p:nvPr/>
        </p:nvGrpSpPr>
        <p:grpSpPr>
          <a:xfrm>
            <a:off x="12049125" y="3053954"/>
            <a:ext cx="892969" cy="892969"/>
            <a:chOff x="0" y="0"/>
            <a:chExt cx="892967" cy="892967"/>
          </a:xfrm>
        </p:grpSpPr>
        <p:sp>
          <p:nvSpPr>
            <p:cNvPr id="6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1" name="✔"/>
          <p:cNvGrpSpPr/>
          <p:nvPr/>
        </p:nvGrpSpPr>
        <p:grpSpPr>
          <a:xfrm>
            <a:off x="13120687" y="4054078"/>
            <a:ext cx="892969" cy="892969"/>
            <a:chOff x="0" y="0"/>
            <a:chExt cx="892967" cy="892967"/>
          </a:xfrm>
        </p:grpSpPr>
        <p:sp>
          <p:nvSpPr>
            <p:cNvPr id="63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4" name="✔"/>
          <p:cNvGrpSpPr/>
          <p:nvPr/>
        </p:nvGrpSpPr>
        <p:grpSpPr>
          <a:xfrm>
            <a:off x="11638360" y="5768578"/>
            <a:ext cx="892969" cy="892969"/>
            <a:chOff x="0" y="0"/>
            <a:chExt cx="892967" cy="892967"/>
          </a:xfrm>
        </p:grpSpPr>
        <p:sp>
          <p:nvSpPr>
            <p:cNvPr id="6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7" name="✔"/>
          <p:cNvGrpSpPr/>
          <p:nvPr/>
        </p:nvGrpSpPr>
        <p:grpSpPr>
          <a:xfrm>
            <a:off x="9263061" y="7215188"/>
            <a:ext cx="892969" cy="892969"/>
            <a:chOff x="0" y="0"/>
            <a:chExt cx="892967" cy="892967"/>
          </a:xfrm>
        </p:grpSpPr>
        <p:sp>
          <p:nvSpPr>
            <p:cNvPr id="64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0" name="✔"/>
          <p:cNvGrpSpPr/>
          <p:nvPr/>
        </p:nvGrpSpPr>
        <p:grpSpPr>
          <a:xfrm>
            <a:off x="13156406" y="11179970"/>
            <a:ext cx="892969" cy="892969"/>
            <a:chOff x="0" y="0"/>
            <a:chExt cx="892967" cy="892967"/>
          </a:xfrm>
        </p:grpSpPr>
        <p:sp>
          <p:nvSpPr>
            <p:cNvPr id="6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3" name="✔"/>
          <p:cNvGrpSpPr/>
          <p:nvPr/>
        </p:nvGrpSpPr>
        <p:grpSpPr>
          <a:xfrm>
            <a:off x="7887892" y="11644311"/>
            <a:ext cx="892969" cy="892969"/>
            <a:chOff x="0" y="0"/>
            <a:chExt cx="892967" cy="892967"/>
          </a:xfrm>
        </p:grpSpPr>
        <p:sp>
          <p:nvSpPr>
            <p:cNvPr id="6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6" name="“a+b”"/>
          <p:cNvGrpSpPr/>
          <p:nvPr/>
        </p:nvGrpSpPr>
        <p:grpSpPr>
          <a:xfrm>
            <a:off x="15567421" y="1071562"/>
            <a:ext cx="4250533" cy="1107283"/>
            <a:chOff x="0" y="0"/>
            <a:chExt cx="4250532" cy="1107282"/>
          </a:xfrm>
        </p:grpSpPr>
        <p:sp>
          <p:nvSpPr>
            <p:cNvPr id="654"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5"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659" name="✔"/>
          <p:cNvGrpSpPr/>
          <p:nvPr/>
        </p:nvGrpSpPr>
        <p:grpSpPr>
          <a:xfrm>
            <a:off x="17246204" y="5768578"/>
            <a:ext cx="892969" cy="892969"/>
            <a:chOff x="0" y="0"/>
            <a:chExt cx="892967" cy="892967"/>
          </a:xfrm>
        </p:grpSpPr>
        <p:sp>
          <p:nvSpPr>
            <p:cNvPr id="6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2" name="“%3d”"/>
          <p:cNvGrpSpPr/>
          <p:nvPr/>
        </p:nvGrpSpPr>
        <p:grpSpPr>
          <a:xfrm>
            <a:off x="16156779" y="1732359"/>
            <a:ext cx="4250533" cy="1107283"/>
            <a:chOff x="0" y="0"/>
            <a:chExt cx="4250532" cy="1107282"/>
          </a:xfrm>
        </p:grpSpPr>
        <p:sp>
          <p:nvSpPr>
            <p:cNvPr id="6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1"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665" name="✔"/>
          <p:cNvGrpSpPr/>
          <p:nvPr/>
        </p:nvGrpSpPr>
        <p:grpSpPr>
          <a:xfrm>
            <a:off x="15263812" y="7215188"/>
            <a:ext cx="892969" cy="892969"/>
            <a:chOff x="0" y="0"/>
            <a:chExt cx="892967" cy="892967"/>
          </a:xfrm>
        </p:grpSpPr>
        <p:sp>
          <p:nvSpPr>
            <p:cNvPr id="6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8" name="✔"/>
          <p:cNvGrpSpPr/>
          <p:nvPr/>
        </p:nvGrpSpPr>
        <p:grpSpPr>
          <a:xfrm>
            <a:off x="12477750" y="8786811"/>
            <a:ext cx="892968" cy="892969"/>
            <a:chOff x="0" y="0"/>
            <a:chExt cx="892967" cy="892967"/>
          </a:xfrm>
        </p:grpSpPr>
        <p:sp>
          <p:nvSpPr>
            <p:cNvPr id="6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669" name="Rectangle"/>
          <p:cNvSpPr/>
          <p:nvPr/>
        </p:nvSpPr>
        <p:spPr>
          <a:xfrm>
            <a:off x="2267746" y="1589483"/>
            <a:ext cx="4589861"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670" name="2D Column Chart"/>
          <p:cNvGraphicFramePr/>
          <p:nvPr/>
        </p:nvGraphicFramePr>
        <p:xfrm>
          <a:off x="2673728" y="1489272"/>
          <a:ext cx="38551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67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8" name="A"/>
          <p:cNvGrpSpPr/>
          <p:nvPr/>
        </p:nvGrpSpPr>
        <p:grpSpPr>
          <a:xfrm>
            <a:off x="13281421" y="1178717"/>
            <a:ext cx="875109" cy="875109"/>
            <a:chOff x="0" y="0"/>
            <a:chExt cx="875108" cy="875108"/>
          </a:xfrm>
        </p:grpSpPr>
        <p:sp>
          <p:nvSpPr>
            <p:cNvPr id="68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91" name="B"/>
          <p:cNvGrpSpPr/>
          <p:nvPr/>
        </p:nvGrpSpPr>
        <p:grpSpPr>
          <a:xfrm>
            <a:off x="12066984" y="3053951"/>
            <a:ext cx="875109" cy="875109"/>
            <a:chOff x="0" y="0"/>
            <a:chExt cx="875108" cy="875108"/>
          </a:xfrm>
        </p:grpSpPr>
        <p:sp>
          <p:nvSpPr>
            <p:cNvPr id="68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94" name="C"/>
          <p:cNvGrpSpPr/>
          <p:nvPr/>
        </p:nvGrpSpPr>
        <p:grpSpPr>
          <a:xfrm>
            <a:off x="13138545" y="4036217"/>
            <a:ext cx="875109" cy="875109"/>
            <a:chOff x="0" y="0"/>
            <a:chExt cx="875108" cy="875108"/>
          </a:xfrm>
        </p:grpSpPr>
        <p:sp>
          <p:nvSpPr>
            <p:cNvPr id="69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97" name="D"/>
          <p:cNvGrpSpPr/>
          <p:nvPr/>
        </p:nvGrpSpPr>
        <p:grpSpPr>
          <a:xfrm>
            <a:off x="11638360" y="5750717"/>
            <a:ext cx="875109" cy="875109"/>
            <a:chOff x="0" y="0"/>
            <a:chExt cx="875108" cy="875108"/>
          </a:xfrm>
        </p:grpSpPr>
        <p:sp>
          <p:nvSpPr>
            <p:cNvPr id="6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700" name="E"/>
          <p:cNvGrpSpPr/>
          <p:nvPr/>
        </p:nvGrpSpPr>
        <p:grpSpPr>
          <a:xfrm>
            <a:off x="17246201" y="5750717"/>
            <a:ext cx="875109" cy="875109"/>
            <a:chOff x="0" y="0"/>
            <a:chExt cx="875108" cy="875108"/>
          </a:xfrm>
        </p:grpSpPr>
        <p:sp>
          <p:nvSpPr>
            <p:cNvPr id="6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703" name="G"/>
          <p:cNvGrpSpPr/>
          <p:nvPr/>
        </p:nvGrpSpPr>
        <p:grpSpPr>
          <a:xfrm>
            <a:off x="15263812" y="7215188"/>
            <a:ext cx="875109" cy="875109"/>
            <a:chOff x="0" y="0"/>
            <a:chExt cx="875108" cy="875108"/>
          </a:xfrm>
        </p:grpSpPr>
        <p:sp>
          <p:nvSpPr>
            <p:cNvPr id="7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06" name="F"/>
          <p:cNvGrpSpPr/>
          <p:nvPr/>
        </p:nvGrpSpPr>
        <p:grpSpPr>
          <a:xfrm>
            <a:off x="9263061" y="7215188"/>
            <a:ext cx="875109" cy="875109"/>
            <a:chOff x="0" y="0"/>
            <a:chExt cx="875108" cy="875108"/>
          </a:xfrm>
        </p:grpSpPr>
        <p:sp>
          <p:nvSpPr>
            <p:cNvPr id="7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709" name="H"/>
          <p:cNvGrpSpPr/>
          <p:nvPr/>
        </p:nvGrpSpPr>
        <p:grpSpPr>
          <a:xfrm>
            <a:off x="12459889" y="8786811"/>
            <a:ext cx="875109" cy="875109"/>
            <a:chOff x="0" y="0"/>
            <a:chExt cx="875108" cy="875108"/>
          </a:xfrm>
        </p:grpSpPr>
        <p:sp>
          <p:nvSpPr>
            <p:cNvPr id="7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712" name="I"/>
          <p:cNvGrpSpPr/>
          <p:nvPr/>
        </p:nvGrpSpPr>
        <p:grpSpPr>
          <a:xfrm>
            <a:off x="15442406" y="8786811"/>
            <a:ext cx="875109" cy="875109"/>
            <a:chOff x="0" y="0"/>
            <a:chExt cx="875108" cy="875108"/>
          </a:xfrm>
        </p:grpSpPr>
        <p:sp>
          <p:nvSpPr>
            <p:cNvPr id="7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715" name="L"/>
          <p:cNvGrpSpPr/>
          <p:nvPr/>
        </p:nvGrpSpPr>
        <p:grpSpPr>
          <a:xfrm>
            <a:off x="13138545" y="11197828"/>
            <a:ext cx="875109" cy="875109"/>
            <a:chOff x="0" y="0"/>
            <a:chExt cx="875108" cy="875108"/>
          </a:xfrm>
        </p:grpSpPr>
        <p:sp>
          <p:nvSpPr>
            <p:cNvPr id="7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718" name="M"/>
          <p:cNvGrpSpPr/>
          <p:nvPr/>
        </p:nvGrpSpPr>
        <p:grpSpPr>
          <a:xfrm>
            <a:off x="7870029" y="11644311"/>
            <a:ext cx="875109" cy="875109"/>
            <a:chOff x="0" y="0"/>
            <a:chExt cx="875108" cy="875108"/>
          </a:xfrm>
        </p:grpSpPr>
        <p:sp>
          <p:nvSpPr>
            <p:cNvPr id="7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71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723" name="“test”"/>
          <p:cNvGrpSpPr/>
          <p:nvPr/>
        </p:nvGrpSpPr>
        <p:grpSpPr>
          <a:xfrm>
            <a:off x="15103078" y="517922"/>
            <a:ext cx="4250533" cy="1107283"/>
            <a:chOff x="0" y="0"/>
            <a:chExt cx="4250532" cy="1107282"/>
          </a:xfrm>
        </p:grpSpPr>
        <p:sp>
          <p:nvSpPr>
            <p:cNvPr id="72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726" name="✔"/>
          <p:cNvGrpSpPr/>
          <p:nvPr/>
        </p:nvGrpSpPr>
        <p:grpSpPr>
          <a:xfrm>
            <a:off x="13263562" y="1178720"/>
            <a:ext cx="892969" cy="892968"/>
            <a:chOff x="0" y="0"/>
            <a:chExt cx="892967" cy="892967"/>
          </a:xfrm>
        </p:grpSpPr>
        <p:sp>
          <p:nvSpPr>
            <p:cNvPr id="72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29" name="✔"/>
          <p:cNvGrpSpPr/>
          <p:nvPr/>
        </p:nvGrpSpPr>
        <p:grpSpPr>
          <a:xfrm>
            <a:off x="12049125" y="3053954"/>
            <a:ext cx="892969" cy="892969"/>
            <a:chOff x="0" y="0"/>
            <a:chExt cx="892967" cy="892967"/>
          </a:xfrm>
        </p:grpSpPr>
        <p:sp>
          <p:nvSpPr>
            <p:cNvPr id="72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2" name="✔"/>
          <p:cNvGrpSpPr/>
          <p:nvPr/>
        </p:nvGrpSpPr>
        <p:grpSpPr>
          <a:xfrm>
            <a:off x="13120687" y="4054078"/>
            <a:ext cx="892969" cy="892969"/>
            <a:chOff x="0" y="0"/>
            <a:chExt cx="892967" cy="892967"/>
          </a:xfrm>
        </p:grpSpPr>
        <p:sp>
          <p:nvSpPr>
            <p:cNvPr id="73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5" name="✔"/>
          <p:cNvGrpSpPr/>
          <p:nvPr/>
        </p:nvGrpSpPr>
        <p:grpSpPr>
          <a:xfrm>
            <a:off x="11638360" y="5768578"/>
            <a:ext cx="892969" cy="892969"/>
            <a:chOff x="0" y="0"/>
            <a:chExt cx="892967" cy="892967"/>
          </a:xfrm>
        </p:grpSpPr>
        <p:sp>
          <p:nvSpPr>
            <p:cNvPr id="7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8" name="✔"/>
          <p:cNvGrpSpPr/>
          <p:nvPr/>
        </p:nvGrpSpPr>
        <p:grpSpPr>
          <a:xfrm>
            <a:off x="9263061" y="7215188"/>
            <a:ext cx="892969" cy="892969"/>
            <a:chOff x="0" y="0"/>
            <a:chExt cx="892967" cy="892967"/>
          </a:xfrm>
        </p:grpSpPr>
        <p:sp>
          <p:nvSpPr>
            <p:cNvPr id="7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1" name="✔"/>
          <p:cNvGrpSpPr/>
          <p:nvPr/>
        </p:nvGrpSpPr>
        <p:grpSpPr>
          <a:xfrm>
            <a:off x="13156406" y="11179967"/>
            <a:ext cx="875109" cy="875109"/>
            <a:chOff x="0" y="0"/>
            <a:chExt cx="875108" cy="875108"/>
          </a:xfrm>
        </p:grpSpPr>
        <p:sp>
          <p:nvSpPr>
            <p:cNvPr id="739" name="Circle"/>
            <p:cNvSpPr/>
            <p:nvPr/>
          </p:nvSpPr>
          <p:spPr>
            <a:xfrm>
              <a:off x="-1" y="-1"/>
              <a:ext cx="875110" cy="875110"/>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0" name="✔"/>
            <p:cNvSpPr txBox="1"/>
            <p:nvPr/>
          </p:nvSpPr>
          <p:spPr>
            <a:xfrm>
              <a:off x="128155" y="143866"/>
              <a:ext cx="618797"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4" name="✔"/>
          <p:cNvGrpSpPr/>
          <p:nvPr/>
        </p:nvGrpSpPr>
        <p:grpSpPr>
          <a:xfrm>
            <a:off x="7887892" y="11644311"/>
            <a:ext cx="892969" cy="892969"/>
            <a:chOff x="0" y="0"/>
            <a:chExt cx="892967" cy="892967"/>
          </a:xfrm>
        </p:grpSpPr>
        <p:sp>
          <p:nvSpPr>
            <p:cNvPr id="7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7" name="“a+b”"/>
          <p:cNvGrpSpPr/>
          <p:nvPr/>
        </p:nvGrpSpPr>
        <p:grpSpPr>
          <a:xfrm>
            <a:off x="15567421" y="1071562"/>
            <a:ext cx="4250533" cy="1107283"/>
            <a:chOff x="0" y="0"/>
            <a:chExt cx="4250532" cy="1107282"/>
          </a:xfrm>
        </p:grpSpPr>
        <p:sp>
          <p:nvSpPr>
            <p:cNvPr id="745"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750" name="✔"/>
          <p:cNvGrpSpPr/>
          <p:nvPr/>
        </p:nvGrpSpPr>
        <p:grpSpPr>
          <a:xfrm>
            <a:off x="17246204" y="5768578"/>
            <a:ext cx="892969" cy="892969"/>
            <a:chOff x="0" y="0"/>
            <a:chExt cx="892967" cy="892967"/>
          </a:xfrm>
        </p:grpSpPr>
        <p:sp>
          <p:nvSpPr>
            <p:cNvPr id="7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3" name="“%3d”"/>
          <p:cNvGrpSpPr/>
          <p:nvPr/>
        </p:nvGrpSpPr>
        <p:grpSpPr>
          <a:xfrm>
            <a:off x="16156779" y="1732359"/>
            <a:ext cx="4250533" cy="1107283"/>
            <a:chOff x="0" y="0"/>
            <a:chExt cx="4250532" cy="1107282"/>
          </a:xfrm>
        </p:grpSpPr>
        <p:sp>
          <p:nvSpPr>
            <p:cNvPr id="75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2"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756" name="✔"/>
          <p:cNvGrpSpPr/>
          <p:nvPr/>
        </p:nvGrpSpPr>
        <p:grpSpPr>
          <a:xfrm>
            <a:off x="15263812" y="7215188"/>
            <a:ext cx="892969" cy="892969"/>
            <a:chOff x="0" y="0"/>
            <a:chExt cx="892967" cy="892967"/>
          </a:xfrm>
        </p:grpSpPr>
        <p:sp>
          <p:nvSpPr>
            <p:cNvPr id="7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9" name="✔"/>
          <p:cNvGrpSpPr/>
          <p:nvPr/>
        </p:nvGrpSpPr>
        <p:grpSpPr>
          <a:xfrm>
            <a:off x="12477750" y="8786811"/>
            <a:ext cx="892968" cy="892969"/>
            <a:chOff x="0" y="0"/>
            <a:chExt cx="892967" cy="892967"/>
          </a:xfrm>
        </p:grpSpPr>
        <p:sp>
          <p:nvSpPr>
            <p:cNvPr id="7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62" name="“%g”"/>
          <p:cNvGrpSpPr/>
          <p:nvPr/>
        </p:nvGrpSpPr>
        <p:grpSpPr>
          <a:xfrm>
            <a:off x="16621123" y="2393156"/>
            <a:ext cx="4250533" cy="1107283"/>
            <a:chOff x="0" y="0"/>
            <a:chExt cx="4250532" cy="1107282"/>
          </a:xfrm>
        </p:grpSpPr>
        <p:sp>
          <p:nvSpPr>
            <p:cNvPr id="7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1" name="“%g”"/>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65" name="✔"/>
          <p:cNvGrpSpPr/>
          <p:nvPr/>
        </p:nvGrpSpPr>
        <p:grpSpPr>
          <a:xfrm>
            <a:off x="15460265" y="8786811"/>
            <a:ext cx="892969" cy="892969"/>
            <a:chOff x="0" y="0"/>
            <a:chExt cx="892967" cy="892967"/>
          </a:xfrm>
        </p:grpSpPr>
        <p:sp>
          <p:nvSpPr>
            <p:cNvPr id="7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766" name="Rectangle"/>
          <p:cNvSpPr/>
          <p:nvPr/>
        </p:nvSpPr>
        <p:spPr>
          <a:xfrm>
            <a:off x="2440780" y="1589483"/>
            <a:ext cx="4518424"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767" name="2D Column Chart"/>
          <p:cNvGraphicFramePr/>
          <p:nvPr/>
        </p:nvGraphicFramePr>
        <p:xfrm>
          <a:off x="2903450" y="1456728"/>
          <a:ext cx="3624041" cy="7444499"/>
        </p:xfrm>
        <a:graphic>
          <a:graphicData uri="http://schemas.openxmlformats.org/drawingml/2006/chart">
            <c:chart xmlns:c="http://schemas.openxmlformats.org/drawingml/2006/chart" xmlns:r="http://schemas.openxmlformats.org/officeDocument/2006/relationships" r:id="rId5"/>
          </a:graphicData>
        </a:graphic>
      </p:graphicFrame>
      <p:grpSp>
        <p:nvGrpSpPr>
          <p:cNvPr id="770" name="✔"/>
          <p:cNvGrpSpPr/>
          <p:nvPr/>
        </p:nvGrpSpPr>
        <p:grpSpPr>
          <a:xfrm>
            <a:off x="13156406" y="11179970"/>
            <a:ext cx="892969" cy="892969"/>
            <a:chOff x="0" y="0"/>
            <a:chExt cx="892967" cy="892967"/>
          </a:xfrm>
        </p:grpSpPr>
        <p:sp>
          <p:nvSpPr>
            <p:cNvPr id="76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t>Adequacy criterion: </a:t>
            </a:r>
            <a:r>
              <a:rPr i="1">
                <a:solidFill>
                  <a:srgbClr val="011993"/>
                </a:solidFill>
              </a:rPr>
              <a:t>each branch in the CFG must be executed at least once</a:t>
            </a:r>
          </a:p>
          <a:p>
            <a:pPr marL="0" indent="0" algn="ctr">
              <a:lnSpc>
                <a:spcPct val="81000"/>
              </a:lnSpc>
              <a:buSzTx/>
              <a:buNone/>
              <a:defRPr sz="5800"/>
            </a:pPr>
            <a:r>
              <a:t>coverage:   </a:t>
            </a:r>
            <a:r>
              <a:rPr i="1" u="sng"/>
              <a:t># executed branches</a:t>
            </a:r>
            <a:br>
              <a:rPr i="1" u="sng"/>
            </a:br>
            <a:r>
              <a:rPr i="1"/>
              <a:t>	  # branches</a:t>
            </a:r>
          </a:p>
          <a:p>
            <a:pPr>
              <a:lnSpc>
                <a:spcPct val="81000"/>
              </a:lnSpc>
              <a:defRPr sz="5800"/>
            </a:pPr>
            <a:endParaRPr i="1"/>
          </a:p>
          <a:p>
            <a:pPr>
              <a:lnSpc>
                <a:spcPct val="81000"/>
              </a:lnSpc>
              <a:defRPr sz="5800"/>
            </a:pPr>
            <a:r>
              <a:t>Subsumes statement testing criterion because traversing all edges implies traversing all nodes</a:t>
            </a:r>
          </a:p>
          <a:p>
            <a:pPr>
              <a:lnSpc>
                <a:spcPct val="81000"/>
              </a:lnSpc>
              <a:defRPr sz="5800"/>
            </a:pPr>
            <a:endParaRPr/>
          </a:p>
          <a:p>
            <a:pPr>
              <a:lnSpc>
                <a:spcPct val="81000"/>
              </a:lnSpc>
              <a:defRPr sz="5800"/>
            </a:pPr>
            <a:r>
              <a:t>Most </a:t>
            </a:r>
            <a:r>
              <a:rPr>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t>Branch Coverage Measures</a:t>
            </a:r>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t>Coverage is computed automatically while the tests execute</a:t>
            </a:r>
          </a:p>
          <a:p>
            <a:r>
              <a:t>jest --coverage </a:t>
            </a:r>
          </a:p>
          <a:p>
            <a:pPr marL="914400" lvl="1" indent="-457200">
              <a:spcBef>
                <a:spcPts val="1000"/>
              </a:spcBef>
              <a:defRPr sz="4800"/>
            </a:pPr>
            <a:r>
              <a:t>Does it all for you</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grpSp>
        <p:nvGrpSpPr>
          <p:cNvPr id="785" name="Image"/>
          <p:cNvGrpSpPr/>
          <p:nvPr/>
        </p:nvGrpSpPr>
        <p:grpSpPr>
          <a:xfrm>
            <a:off x="9093200" y="513050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t>Every Branch Executed != Every Behavior Executed</a:t>
            </a:r>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t>In this example, all branches are covered by the test</a:t>
            </a:r>
          </a:p>
          <a:p>
            <a:r>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1" animBg="1" advAuto="0"/>
      <p:bldP spid="795" grpId="3" animBg="1" advAuto="0"/>
      <p:bldP spid="796" grpId="2" animBg="1" advAuto="0"/>
      <p:bldP spid="79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t>Path Coverage is Exhaustive</a:t>
            </a:r>
          </a:p>
        </p:txBody>
      </p:sp>
      <p:sp>
        <p:nvSpPr>
          <p:cNvPr id="802" name="Content Placeholder 2"/>
          <p:cNvSpPr txBox="1">
            <a:spLocks noGrp="1"/>
          </p:cNvSpPr>
          <p:nvPr>
            <p:ph type="body" sz="half" idx="1"/>
          </p:nvPr>
        </p:nvSpPr>
        <p:spPr>
          <a:prstGeom prst="rect">
            <a:avLst/>
          </a:prstGeom>
        </p:spPr>
        <p:txBody>
          <a:bodyPr/>
          <a:lstStyle/>
          <a:p>
            <a:r>
              <a:t>Sometimes a fault is only manifest on a particular path</a:t>
            </a:r>
          </a:p>
          <a:p>
            <a:pPr marL="914400" lvl="1" indent="-457200">
              <a:spcBef>
                <a:spcPts val="1000"/>
              </a:spcBef>
              <a:defRPr sz="4800"/>
            </a:pPr>
            <a:r>
              <a:t>E.g., choosing the left branch and then choosing the right branch.</a:t>
            </a:r>
            <a:br/>
            <a:r>
              <a:t>(dashed blue path)</a:t>
            </a:r>
          </a:p>
          <a:p>
            <a:r>
              <a:t>But the number of paths can be infinite</a:t>
            </a:r>
          </a:p>
          <a:p>
            <a:pPr marL="914400" lvl="1" indent="-457200">
              <a:spcBef>
                <a:spcPts val="1000"/>
              </a:spcBef>
              <a:defRPr sz="4800"/>
            </a:pPr>
            <a:r>
              <a:t>E.g., if there is a loop.</a:t>
            </a:r>
          </a:p>
          <a:p>
            <a:r>
              <a:t>There are ways to bound the number of paths to cover.</a:t>
            </a:r>
          </a:p>
        </p:txBody>
      </p:sp>
      <p:pic>
        <p:nvPicPr>
          <p:cNvPr id="803" name="Picture 4" descr="Picture 4"/>
          <p:cNvPicPr>
            <a:picLocks noChangeAspect="1"/>
          </p:cNvPicPr>
          <p:nvPr/>
        </p:nvPicPr>
        <p:blipFill>
          <a:blip r:embed="rId3"/>
          <a:stretch>
            <a:fillRect/>
          </a:stretch>
        </p:blipFill>
        <p:spPr>
          <a:xfrm>
            <a:off x="14776589" y="3651250"/>
            <a:ext cx="5498819" cy="8702676"/>
          </a:xfrm>
          <a:prstGeom prst="rect">
            <a:avLst/>
          </a:prstGeom>
          <a:ln w="12700">
            <a:miter lim="400000"/>
          </a:ln>
        </p:spPr>
      </p:pic>
      <p:sp>
        <p:nvSpPr>
          <p:cNvPr id="80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lstStyle/>
          <a:p>
            <a:r>
              <a:t>Path coverage (even without loops)</a:t>
            </a:r>
          </a:p>
          <a:p>
            <a:pPr marL="914400" lvl="1" indent="-457200">
              <a:spcBef>
                <a:spcPts val="1000"/>
              </a:spcBef>
              <a:defRPr sz="4800"/>
            </a:pPr>
            <a:r>
              <a:t>Dependent conditions: </a:t>
            </a:r>
            <a:r>
              <a:rPr sz="3600">
                <a:latin typeface="Andale Mono"/>
                <a:ea typeface="Andale Mono"/>
                <a:cs typeface="Andale Mono"/>
                <a:sym typeface="Andale Mono"/>
              </a:rPr>
              <a:t>if (x) A; B; if (x) C;</a:t>
            </a:r>
          </a:p>
          <a:p>
            <a:r>
              <a:t>Branch coverage</a:t>
            </a:r>
          </a:p>
          <a:p>
            <a:pPr marL="914400" lvl="1" indent="-457200">
              <a:spcBef>
                <a:spcPts val="1000"/>
              </a:spcBef>
              <a:defRPr sz="4800"/>
            </a:pPr>
            <a:r>
              <a:t>Dead Branches e.g., </a:t>
            </a:r>
            <a:r>
              <a:rPr sz="3200">
                <a:latin typeface="Andale Mono"/>
                <a:ea typeface="Andale Mono"/>
                <a:cs typeface="Andale Mono"/>
                <a:sym typeface="Andale Mono"/>
              </a:rPr>
              <a:t>if (x &lt; 0) A; else if (x == 0) B; else if (x &gt; 0) C;</a:t>
            </a:r>
          </a:p>
          <a:p>
            <a:pPr marL="914400" lvl="1" indent="-457200">
              <a:spcBef>
                <a:spcPts val="1000"/>
              </a:spcBef>
              <a:defRPr sz="4800">
                <a:latin typeface="Andale Mono"/>
                <a:ea typeface="Andale Mono"/>
                <a:cs typeface="Andale Mono"/>
                <a:sym typeface="Andale Mono"/>
              </a:defRPr>
            </a:pPr>
            <a:r>
              <a:t>(x &gt; 0) test will always succeed</a:t>
            </a:r>
          </a:p>
          <a:p>
            <a:r>
              <a:t>Statement coverage</a:t>
            </a:r>
          </a:p>
          <a:p>
            <a:pPr marL="914400" lvl="1" indent="-457200">
              <a:spcBef>
                <a:spcPts val="1000"/>
              </a:spcBef>
              <a:defRPr sz="4800"/>
            </a:pPr>
            <a:r>
              <a:t>Dead code (e.g., defensive programming)</a:t>
            </a: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764-2D24-1D42-8D48-92B819F0CAFB}"/>
              </a:ext>
            </a:extLst>
          </p:cNvPr>
          <p:cNvSpPr>
            <a:spLocks noGrp="1"/>
          </p:cNvSpPr>
          <p:nvPr>
            <p:ph type="title"/>
          </p:nvPr>
        </p:nvSpPr>
        <p:spPr>
          <a:xfrm>
            <a:off x="1676400" y="730251"/>
            <a:ext cx="21031200" cy="2651126"/>
          </a:xfrm>
        </p:spPr>
        <p:txBody>
          <a:bodyPr anchor="b">
            <a:normAutofit/>
          </a:bodyPr>
          <a:lstStyle/>
          <a:p>
            <a:r>
              <a:rPr lang="en-US" sz="7200" dirty="0"/>
              <a:t>Pareto’s Law</a:t>
            </a:r>
          </a:p>
        </p:txBody>
      </p:sp>
      <p:sp>
        <p:nvSpPr>
          <p:cNvPr id="4" name="Slide Number Placeholder 3">
            <a:extLst>
              <a:ext uri="{FF2B5EF4-FFF2-40B4-BE49-F238E27FC236}">
                <a16:creationId xmlns:a16="http://schemas.microsoft.com/office/drawing/2014/main" id="{EDD9DE67-E4BE-6541-B14D-41F7569C98C5}"/>
              </a:ext>
            </a:extLst>
          </p:cNvPr>
          <p:cNvSpPr>
            <a:spLocks noGrp="1"/>
          </p:cNvSpPr>
          <p:nvPr>
            <p:ph type="sldNum" sz="quarter" idx="12"/>
          </p:nvPr>
        </p:nvSpPr>
        <p:spPr>
          <a:xfrm>
            <a:off x="17221200" y="12712701"/>
            <a:ext cx="5486400" cy="730250"/>
          </a:xfrm>
        </p:spPr>
        <p:txBody>
          <a:bodyPr anchor="ctr">
            <a:normAutofit/>
          </a:bodyPr>
          <a:lstStyle/>
          <a:p>
            <a:pPr hangingPunct="1">
              <a:spcAft>
                <a:spcPts val="1200"/>
              </a:spcAft>
            </a:pPr>
            <a:fld id="{20F37917-FD3A-4669-9018-DA04BCDD3D75}" type="slidenum">
              <a:rPr lang="en-US" kern="1200">
                <a:solidFill>
                  <a:prstClr val="black">
                    <a:tint val="75000"/>
                  </a:prstClr>
                </a:solidFill>
                <a:latin typeface="Calibri" panose="020F0502020204030204"/>
                <a:ea typeface="+mn-ea"/>
                <a:cs typeface="+mn-cs"/>
              </a:rPr>
              <a:pPr hangingPunct="1">
                <a:spcAft>
                  <a:spcPts val="1200"/>
                </a:spcAft>
              </a:pPr>
              <a:t>29</a:t>
            </a:fld>
            <a:endParaRPr lang="en-US" kern="1200">
              <a:solidFill>
                <a:prstClr val="black">
                  <a:tint val="75000"/>
                </a:prstClr>
              </a:solidFill>
              <a:latin typeface="Calibri" panose="020F0502020204030204"/>
              <a:ea typeface="+mn-ea"/>
              <a:cs typeface="+mn-cs"/>
            </a:endParaRPr>
          </a:p>
        </p:txBody>
      </p:sp>
      <p:grpSp>
        <p:nvGrpSpPr>
          <p:cNvPr id="8" name="Group 1424">
            <a:extLst>
              <a:ext uri="{FF2B5EF4-FFF2-40B4-BE49-F238E27FC236}">
                <a16:creationId xmlns:a16="http://schemas.microsoft.com/office/drawing/2014/main" id="{44508E98-A69A-494B-9BD1-59E42E80AE47}"/>
              </a:ext>
            </a:extLst>
          </p:cNvPr>
          <p:cNvGrpSpPr/>
          <p:nvPr/>
        </p:nvGrpSpPr>
        <p:grpSpPr>
          <a:xfrm>
            <a:off x="4292598" y="5130798"/>
            <a:ext cx="15798804" cy="5913291"/>
            <a:chOff x="0" y="0"/>
            <a:chExt cx="7899401" cy="3386397"/>
          </a:xfrm>
        </p:grpSpPr>
        <p:sp>
          <p:nvSpPr>
            <p:cNvPr id="9" name="Shape 1422">
              <a:extLst>
                <a:ext uri="{FF2B5EF4-FFF2-40B4-BE49-F238E27FC236}">
                  <a16:creationId xmlns:a16="http://schemas.microsoft.com/office/drawing/2014/main" id="{0C4FA002-AC79-4415-9108-5F826A2B4BAC}"/>
                </a:ext>
              </a:extLst>
            </p:cNvPr>
            <p:cNvSpPr/>
            <p:nvPr/>
          </p:nvSpPr>
          <p:spPr>
            <a:xfrm>
              <a:off x="0" y="0"/>
              <a:ext cx="7899401" cy="3386397"/>
            </a:xfrm>
            <a:prstGeom prst="roundRect">
              <a:avLst>
                <a:gd name="adj" fmla="val 3686"/>
              </a:avLst>
            </a:prstGeom>
            <a:blipFill rotWithShape="1">
              <a:blip r:embed="rId3"/>
              <a:srcRect/>
              <a:tile tx="0" ty="0" sx="100000" sy="100000" flip="none" algn="tl"/>
            </a:blipFill>
            <a:ln w="12700" cap="flat">
              <a:noFill/>
              <a:miter lim="400000"/>
            </a:ln>
            <a:effectLst>
              <a:outerShdw blurRad="76200" dir="16200000" rotWithShape="0">
                <a:srgbClr val="000000">
                  <a:alpha val="30000"/>
                </a:srgbClr>
              </a:outerShdw>
            </a:effectLst>
          </p:spPr>
          <p:txBody>
            <a:bodyPr wrap="square" lIns="91436" tIns="91436" rIns="91436" bIns="91436" numCol="1" anchor="ctr">
              <a:noAutofit/>
            </a:bodyPr>
            <a:lstStyle/>
            <a:p>
              <a:pPr defTabSz="914400" hangingPunct="1">
                <a:lnSpc>
                  <a:spcPts val="10000"/>
                </a:lnSpc>
                <a:tabLst>
                  <a:tab pos="1676400" algn="l"/>
                </a:tabLst>
                <a:defRPr sz="18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kern="12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0" name="Shape 1423">
              <a:extLst>
                <a:ext uri="{FF2B5EF4-FFF2-40B4-BE49-F238E27FC236}">
                  <a16:creationId xmlns:a16="http://schemas.microsoft.com/office/drawing/2014/main" id="{4C079C36-616A-486D-8415-4959C507ECAE}"/>
                </a:ext>
              </a:extLst>
            </p:cNvPr>
            <p:cNvSpPr txBox="1"/>
            <p:nvPr/>
          </p:nvSpPr>
          <p:spPr>
            <a:xfrm>
              <a:off x="36559" y="939665"/>
              <a:ext cx="7826283" cy="1507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p>
              <a:pPr defTabSz="914400" hangingPunct="1">
                <a:lnSpc>
                  <a:spcPts val="10000"/>
                </a:lnSpc>
                <a:tabLst>
                  <a:tab pos="1676400" algn="l"/>
                </a:tabLst>
                <a:defRPr sz="40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Approximately 80% of defects</a:t>
              </a:r>
              <a:b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b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come from 20% of modules</a:t>
              </a:r>
            </a:p>
          </p:txBody>
        </p:sp>
      </p:grpSp>
    </p:spTree>
    <p:extLst>
      <p:ext uri="{BB962C8B-B14F-4D97-AF65-F5344CB8AC3E}">
        <p14:creationId xmlns:p14="http://schemas.microsoft.com/office/powerpoint/2010/main" val="330229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t>What makes for a good test (suite)?</a:t>
            </a:r>
          </a:p>
        </p:txBody>
      </p:sp>
      <p:sp>
        <p:nvSpPr>
          <p:cNvPr id="275" name="Content Placeholder 2"/>
          <p:cNvSpPr txBox="1">
            <a:spLocks noGrp="1"/>
          </p:cNvSpPr>
          <p:nvPr>
            <p:ph type="body" idx="1"/>
          </p:nvPr>
        </p:nvSpPr>
        <p:spPr>
          <a:xfrm>
            <a:off x="1676400" y="3000320"/>
            <a:ext cx="15774690" cy="8702676"/>
          </a:xfrm>
          <a:prstGeom prst="rect">
            <a:avLst/>
          </a:prstGeom>
        </p:spPr>
        <p:txBody>
          <a:bodyPr/>
          <a:lstStyle/>
          <a:p>
            <a:r>
              <a:t>Desirable properties of test suites:</a:t>
            </a:r>
          </a:p>
          <a:p>
            <a:pPr marL="914400" lvl="1" indent="-457200"/>
            <a:r>
              <a:t>Find bugs</a:t>
            </a:r>
          </a:p>
          <a:p>
            <a:pPr marL="914400" lvl="1" indent="-457200"/>
            <a:r>
              <a:t>Run automatically</a:t>
            </a:r>
          </a:p>
          <a:p>
            <a:pPr marL="914400" lvl="1" indent="-457200"/>
            <a:r>
              <a:t>Are relatively cheap to run</a:t>
            </a:r>
          </a:p>
          <a:p>
            <a:r>
              <a:t>Desirable properties of individual tests:</a:t>
            </a:r>
          </a:p>
          <a:p>
            <a:pPr marL="914400" lvl="1" indent="-457200"/>
            <a:r>
              <a:t>Understandable and debuggable</a:t>
            </a:r>
          </a:p>
          <a:p>
            <a:pPr marL="914400" lvl="1" indent="-457200"/>
            <a:r>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7303514" y="8782663"/>
            <a:ext cx="4329265" cy="139605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t>Good Tests have Strong Oracles</a:t>
            </a:r>
          </a:p>
        </p:txBody>
      </p:sp>
      <p:sp>
        <p:nvSpPr>
          <p:cNvPr id="815" name="Test oracle defines criteria for when test should fail…"/>
          <p:cNvSpPr txBox="1">
            <a:spLocks noGrp="1"/>
          </p:cNvSpPr>
          <p:nvPr>
            <p:ph type="body" idx="1"/>
          </p:nvPr>
        </p:nvSpPr>
        <p:spPr>
          <a:prstGeom prst="rect">
            <a:avLst/>
          </a:prstGeom>
        </p:spPr>
        <p:txBody>
          <a:bodyPr/>
          <a:lstStyle/>
          <a:p>
            <a:pPr marL="438911" indent="-438911" defTabSz="1755647">
              <a:spcBef>
                <a:spcPts val="1900"/>
              </a:spcBef>
              <a:defRPr sz="5376"/>
            </a:pPr>
            <a:r>
              <a:t>Test oracle defines criteria for when test should fail</a:t>
            </a:r>
          </a:p>
          <a:p>
            <a:pPr marL="438911" indent="-438911" defTabSz="1755647">
              <a:spcBef>
                <a:spcPts val="1900"/>
              </a:spcBef>
              <a:defRPr sz="5376"/>
            </a:pPr>
            <a:r>
              <a:t>Strong oracles check all observable behaviors and side-effects</a:t>
            </a:r>
          </a:p>
          <a:p>
            <a:pPr marL="438911" indent="-438911" defTabSz="1755647">
              <a:spcBef>
                <a:spcPts val="1900"/>
              </a:spcBef>
              <a:defRPr sz="5376"/>
            </a:pPr>
            <a:r>
              <a:t>How to determine an oracle?</a:t>
            </a:r>
          </a:p>
          <a:p>
            <a:pPr marL="877823" lvl="1" indent="-438911" defTabSz="1755647">
              <a:spcBef>
                <a:spcPts val="1900"/>
              </a:spcBef>
              <a:defRPr sz="5376"/>
            </a:pPr>
            <a:r>
              <a:t>Function returns the exact “right” answer</a:t>
            </a:r>
          </a:p>
          <a:p>
            <a:pPr marL="877823" lvl="1" indent="-438911" defTabSz="1755647">
              <a:spcBef>
                <a:spcPts val="1900"/>
              </a:spcBef>
              <a:defRPr sz="5376"/>
            </a:pPr>
            <a:r>
              <a:t>Function returns an acceptable answer</a:t>
            </a:r>
          </a:p>
          <a:p>
            <a:pPr marL="877823" lvl="1" indent="-438911" defTabSz="1755647">
              <a:spcBef>
                <a:spcPts val="1900"/>
              </a:spcBef>
              <a:defRPr sz="5376"/>
            </a:pPr>
            <a:r>
              <a:t>Returns the same value as last time</a:t>
            </a:r>
          </a:p>
          <a:p>
            <a:pPr marL="877823" lvl="1" indent="-438911" defTabSz="1755647">
              <a:spcBef>
                <a:spcPts val="1900"/>
              </a:spcBef>
              <a:defRPr sz="5376"/>
            </a:pPr>
            <a:r>
              <a:t>Function returns without crashing</a:t>
            </a:r>
          </a:p>
          <a:p>
            <a:pPr marL="877823" lvl="1" indent="-438911" defTabSz="1755647">
              <a:spcBef>
                <a:spcPts val="1900"/>
              </a:spcBef>
              <a:defRPr sz="5376"/>
            </a:pPr>
            <a:r>
              <a:t>Function crashes (as expected)</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t>How to evaluate the strength of test oracles?</a:t>
            </a:r>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t>Goal: “A good test suite finds all of the bugs”</a:t>
            </a:r>
          </a:p>
          <a:p>
            <a:pPr marL="448055" indent="-448055" defTabSz="1792223">
              <a:spcBef>
                <a:spcPts val="1900"/>
              </a:spcBef>
              <a:defRPr sz="5488"/>
            </a:pPr>
            <a:r>
              <a:t>Problem: How to know the bugs that we could make?</a:t>
            </a:r>
          </a:p>
          <a:p>
            <a:pPr marL="448055" indent="-448055" defTabSz="1792223">
              <a:spcBef>
                <a:spcPts val="1900"/>
              </a:spcBef>
              <a:defRPr sz="5488"/>
            </a:pPr>
            <a:r>
              <a:t>Strawman - “Seeded Faults”:</a:t>
            </a:r>
          </a:p>
          <a:p>
            <a:pPr marL="896111" lvl="1" indent="-448055" defTabSz="1792223">
              <a:spcBef>
                <a:spcPts val="1900"/>
              </a:spcBef>
              <a:defRPr sz="5488"/>
            </a:pPr>
            <a:r>
              <a:t>Create N variations of the codebase, each with a single manually-written defect</a:t>
            </a:r>
          </a:p>
          <a:p>
            <a:pPr marL="896111" lvl="1" indent="-448055" defTabSz="1792223">
              <a:spcBef>
                <a:spcPts val="1900"/>
              </a:spcBef>
              <a:defRPr sz="5488"/>
            </a:pPr>
            <a:r>
              <a:t>Evaluate the number of defects detected by test suite</a:t>
            </a:r>
          </a:p>
          <a:p>
            <a:pPr marL="896111" lvl="1" indent="-448055" defTabSz="1792223">
              <a:spcBef>
                <a:spcPts val="1900"/>
              </a:spcBef>
              <a:defRPr sz="5488"/>
            </a:pPr>
            <a:r>
              <a:t>Test suite is “good” if it finds all of the bugs you can think of</a:t>
            </a:r>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t>Mutation Analysis Tests the Tests</a:t>
            </a:r>
          </a:p>
        </p:txBody>
      </p:sp>
      <p:sp>
        <p:nvSpPr>
          <p:cNvPr id="827" name="Idea: What if many (real) bugs could be represented by a single, one-line “mutation” to the program?"/>
          <p:cNvSpPr txBox="1">
            <a:spLocks noGrp="1"/>
          </p:cNvSpPr>
          <p:nvPr>
            <p:ph type="body" idx="1"/>
          </p:nvPr>
        </p:nvSpPr>
        <p:spPr>
          <a:xfrm>
            <a:off x="1676400" y="3000319"/>
            <a:ext cx="21031200" cy="8702677"/>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829" name="public contains(location: PlayerLocation): boolean {…"/>
          <p:cNvSpPr txBox="1"/>
          <p:nvPr/>
        </p:nvSpPr>
        <p:spPr>
          <a:xfrm>
            <a:off x="5188097" y="4838346"/>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0" name="Correct code for ‘Contains” in IP1"/>
          <p:cNvSpPr txBox="1"/>
          <p:nvPr/>
        </p:nvSpPr>
        <p:spPr>
          <a:xfrm>
            <a:off x="9013133" y="8249579"/>
            <a:ext cx="6357735"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Correct code for ‘Contains” in IP1</a:t>
            </a:r>
          </a:p>
        </p:txBody>
      </p:sp>
      <p:sp>
        <p:nvSpPr>
          <p:cNvPr id="831" name="public contains(location: PlayerLocation): boolean {…"/>
          <p:cNvSpPr txBox="1"/>
          <p:nvPr/>
        </p:nvSpPr>
        <p:spPr>
          <a:xfrm>
            <a:off x="5188097" y="9434302"/>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b="1" i="0">
                <a:solidFill>
                  <a:srgbClr val="272727"/>
                </a:solidFill>
              </a:rPr>
              <a:t>&lt;</a:t>
            </a:r>
            <a:r>
              <a:rPr i="0">
                <a:solidFill>
                  <a:srgbClr val="272727"/>
                </a:solidFill>
              </a:rPr>
              <a: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2" name="Mutated (and buggy) code for ‘Contains” in IP1"/>
          <p:cNvSpPr txBox="1"/>
          <p:nvPr/>
        </p:nvSpPr>
        <p:spPr>
          <a:xfrm>
            <a:off x="7741545" y="12946950"/>
            <a:ext cx="89009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Mutated (and buggy) code for ‘Contains” in IP1</a:t>
            </a:r>
          </a:p>
        </p:txBody>
      </p:sp>
      <p:sp>
        <p:nvSpPr>
          <p:cNvPr id="833" name="Rectangle"/>
          <p:cNvSpPr/>
          <p:nvPr/>
        </p:nvSpPr>
        <p:spPr>
          <a:xfrm>
            <a:off x="13564647" y="10328856"/>
            <a:ext cx="579842" cy="526475"/>
          </a:xfrm>
          <a:prstGeom prst="rect">
            <a:avLst/>
          </a:prstGeom>
          <a:ln w="114300">
            <a:solidFill>
              <a:srgbClr val="F14C0E"/>
            </a:solidFill>
            <a:miter/>
          </a:ln>
        </p:spPr>
        <p:txBody>
          <a:bodyPr tIns="91439" bIns="91439" anchor="ctr"/>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t>Mutation Analysis Tests the Tests</a:t>
            </a:r>
          </a:p>
        </p:txBody>
      </p:sp>
      <p:sp>
        <p:nvSpPr>
          <p:cNvPr id="838" name="Automatically mutates SUT to create mutants, each a single change to the code…"/>
          <p:cNvSpPr txBox="1">
            <a:spLocks noGrp="1"/>
          </p:cNvSpPr>
          <p:nvPr>
            <p:ph type="body" idx="1"/>
          </p:nvPr>
        </p:nvSpPr>
        <p:spPr>
          <a:xfrm>
            <a:off x="1676400" y="3000319"/>
            <a:ext cx="21031200" cy="8702677"/>
          </a:xfrm>
          <a:prstGeom prst="rect">
            <a:avLst/>
          </a:prstGeom>
        </p:spPr>
        <p:txBody>
          <a:bodyPr/>
          <a:lstStyle/>
          <a:p>
            <a:r>
              <a:t>Automatically mutates SUT to create mutants, each a single change to the code</a:t>
            </a:r>
          </a:p>
          <a:p>
            <a:r>
              <a:t>Runs each test on each mutant, until finding that a mutant is detected by a test</a:t>
            </a:r>
          </a:p>
          <a:p>
            <a:r>
              <a:t>Can be a time-consuming process to run, but fully automated</a:t>
            </a:r>
          </a:p>
        </p:txBody>
      </p:sp>
      <p:sp>
        <p:nvSpPr>
          <p:cNvPr id="8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t>Mutants “detected” are bugs that are found</a:t>
            </a:r>
          </a:p>
          <a:p>
            <a:r>
              <a:t>Mutants “undetected” might be bugs, or could be equivalent to original program (requires a human to tell)</a:t>
            </a:r>
          </a:p>
        </p:txBody>
      </p:sp>
      <p:sp>
        <p:nvSpPr>
          <p:cNvPr id="8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844" name="Image" descr="Image"/>
          <p:cNvPicPr>
            <a:picLocks noChangeAspect="1"/>
          </p:cNvPicPr>
          <p:nvPr/>
        </p:nvPicPr>
        <p:blipFill>
          <a:blip r:embed="rId2"/>
          <a:stretch>
            <a:fillRect/>
          </a:stretch>
        </p:blipFill>
        <p:spPr>
          <a:xfrm>
            <a:off x="10635065" y="10742456"/>
            <a:ext cx="10883901" cy="2654301"/>
          </a:xfrm>
          <a:prstGeom prst="rect">
            <a:avLst/>
          </a:prstGeom>
          <a:ln w="12700">
            <a:miter lim="400000"/>
          </a:ln>
        </p:spPr>
      </p:pic>
      <p:pic>
        <p:nvPicPr>
          <p:cNvPr id="845" name="Image" descr="Image"/>
          <p:cNvPicPr>
            <a:picLocks noChangeAspect="1"/>
          </p:cNvPicPr>
          <p:nvPr/>
        </p:nvPicPr>
        <p:blipFill>
          <a:blip r:embed="rId3"/>
          <a:stretch>
            <a:fillRect/>
          </a:stretch>
        </p:blipFill>
        <p:spPr>
          <a:xfrm>
            <a:off x="1753245" y="6534051"/>
            <a:ext cx="15621001" cy="4343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t>When you feel “done” writing tests, run a mutation analysis</a:t>
            </a:r>
          </a:p>
          <a:p>
            <a:r>
              <a:t>Inspect undetected mutants, and try to strengthen tests to detect those mutants</a:t>
            </a:r>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850" name="Image" descr="Image"/>
          <p:cNvPicPr>
            <a:picLocks noChangeAspect="1"/>
          </p:cNvPicPr>
          <p:nvPr/>
        </p:nvPicPr>
        <p:blipFill>
          <a:blip r:embed="rId2"/>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856" name="This mutant is equivalent to the original program: Even without this check for undefined, an error is still thrown when the undefined layer is dereferenced on the following line"/>
          <p:cNvSpPr txBox="1"/>
          <p:nvPr/>
        </p:nvSpPr>
        <p:spPr>
          <a:xfrm>
            <a:off x="1061922" y="9016847"/>
            <a:ext cx="10273461" cy="15465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3000"/>
            </a:pPr>
            <a:r>
              <a:t>This mutant is </a:t>
            </a:r>
            <a:r>
              <a:rPr i="1"/>
              <a:t>equivalent</a:t>
            </a:r>
            <a:r>
              <a:t> to the original program: Even without this check for undefined, an error is still thrown when the undefined layer is dereferenced on the following line</a:t>
            </a:r>
          </a:p>
        </p:txBody>
      </p:sp>
      <p:pic>
        <p:nvPicPr>
          <p:cNvPr id="857" name="Image" descr="Image"/>
          <p:cNvPicPr>
            <a:picLocks noChangeAspect="1"/>
          </p:cNvPicPr>
          <p:nvPr/>
        </p:nvPicPr>
        <p:blipFill>
          <a:blip r:embed="rId2"/>
          <a:stretch>
            <a:fillRect/>
          </a:stretch>
        </p:blipFill>
        <p:spPr>
          <a:xfrm>
            <a:off x="1048802" y="5363093"/>
            <a:ext cx="10299701" cy="3505201"/>
          </a:xfrm>
          <a:prstGeom prst="rect">
            <a:avLst/>
          </a:prstGeom>
          <a:ln w="25400">
            <a:solidFill>
              <a:schemeClr val="accent1"/>
            </a:solidFill>
            <a:miter/>
          </a:ln>
        </p:spPr>
      </p:pic>
      <p:pic>
        <p:nvPicPr>
          <p:cNvPr id="858" name="Image" descr="Image"/>
          <p:cNvPicPr>
            <a:picLocks noChangeAspect="1"/>
          </p:cNvPicPr>
          <p:nvPr/>
        </p:nvPicPr>
        <p:blipFill>
          <a:blip r:embed="rId3"/>
          <a:stretch>
            <a:fillRect/>
          </a:stretch>
        </p:blipFill>
        <p:spPr>
          <a:xfrm>
            <a:off x="13520268" y="5369443"/>
            <a:ext cx="10325101" cy="3492501"/>
          </a:xfrm>
          <a:prstGeom prst="rect">
            <a:avLst/>
          </a:prstGeom>
          <a:ln w="25400">
            <a:solidFill>
              <a:schemeClr val="accent1"/>
            </a:solidFill>
            <a:miter/>
          </a:ln>
        </p:spPr>
      </p:pic>
      <p:sp>
        <p:nvSpPr>
          <p:cNvPr id="859" name="This mutant is equivalent to the original program: Even though the error message changed, the specification doesn’t indicate what error message should be thrown."/>
          <p:cNvSpPr txBox="1"/>
          <p:nvPr/>
        </p:nvSpPr>
        <p:spPr>
          <a:xfrm>
            <a:off x="13546088" y="9016847"/>
            <a:ext cx="10273461" cy="15465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3000"/>
            </a:pPr>
            <a:r>
              <a:t>This mutant is </a:t>
            </a:r>
            <a:r>
              <a:rPr i="1"/>
              <a:t>equivalent</a:t>
            </a:r>
            <a:r>
              <a:t> to the original program: Even though the error message changed, the specification doesn’t indicate what error message should be thrown.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t>Mutants are a Valid Substitute for Real Faults</a:t>
            </a:r>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t>Researchers have studied the question of whether a test suite that finds more mutants also finds more real faults</a:t>
            </a:r>
          </a:p>
          <a:p>
            <a:r>
              <a:t>Conclusion: For the 357 real faults studied, yes</a:t>
            </a:r>
          </a:p>
          <a:p>
            <a:r>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2"/>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3"/>
            <a:stretch>
              <a:fillRect/>
            </a:stretch>
          </p:blipFill>
          <p:spPr>
            <a:xfrm>
              <a:off x="0" y="0"/>
              <a:ext cx="7427032" cy="9847502"/>
            </a:xfrm>
            <a:prstGeom prst="rect">
              <a:avLst/>
            </a:prstGeom>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t>Activity: strengthening a test suite</a:t>
            </a:r>
          </a:p>
        </p:txBody>
      </p:sp>
      <p:sp>
        <p:nvSpPr>
          <p:cNvPr id="869" name="Double-click to edit"/>
          <p:cNvSpPr txBox="1">
            <a:spLocks noGrp="1"/>
          </p:cNvSpPr>
          <p:nvPr>
            <p:ph type="body" idx="1"/>
          </p:nvPr>
        </p:nvSpPr>
        <p:spPr>
          <a:prstGeom prst="rect">
            <a:avLst/>
          </a:prstGeom>
        </p:spPr>
        <p:txBody>
          <a:bodyPr/>
          <a:lstStyle/>
          <a:p>
            <a:endParaRPr/>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1676400" y="36510"/>
            <a:ext cx="21031200" cy="2651126"/>
          </a:xfrm>
          <a:prstGeom prst="rect">
            <a:avLst/>
          </a:prstGeom>
        </p:spPr>
        <p:txBody>
          <a:bodyPr/>
          <a:lstStyle/>
          <a:p>
            <a:r>
              <a:t>Review</a:t>
            </a:r>
          </a:p>
        </p:txBody>
      </p:sp>
      <p:sp>
        <p:nvSpPr>
          <p:cNvPr id="873" name="Text Placeholder 2"/>
          <p:cNvSpPr txBox="1">
            <a:spLocks noGrp="1"/>
          </p:cNvSpPr>
          <p:nvPr>
            <p:ph type="body" idx="1"/>
          </p:nvPr>
        </p:nvSpPr>
        <p:spPr>
          <a:xfrm>
            <a:off x="1676400" y="3000320"/>
            <a:ext cx="15774690" cy="8702676"/>
          </a:xfrm>
          <a:prstGeom prst="rect">
            <a:avLst/>
          </a:prstGeom>
        </p:spPr>
        <p:txBody>
          <a:bodyPr/>
          <a:lstStyle/>
          <a:p>
            <a:r>
              <a:t>Now that you've studied this lesson, you should be able to:</a:t>
            </a:r>
          </a:p>
          <a:p>
            <a:pPr marL="914400" lvl="1" indent="-457200">
              <a:spcBef>
                <a:spcPts val="1000"/>
              </a:spcBef>
              <a:defRPr sz="4800"/>
            </a:pPr>
            <a:r>
              <a:t>Explain some properties of good tests.</a:t>
            </a:r>
          </a:p>
          <a:p>
            <a:pPr marL="914400" lvl="1" indent="-457200">
              <a:spcBef>
                <a:spcPts val="1000"/>
              </a:spcBef>
              <a:defRPr sz="4800"/>
            </a:pPr>
            <a:r>
              <a:t>Explain different things a test suite might accomplish, and sketch how one might judge how well a test suite accomplishes those goals</a:t>
            </a:r>
          </a:p>
        </p:txBody>
      </p:sp>
      <p:sp>
        <p:nvSpPr>
          <p:cNvPr id="87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t>Good Tests are Hermetic</a:t>
            </a:r>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t>Contain all information necessary to set up, execute, and tear down environment</a:t>
            </a:r>
          </a:p>
          <a:p>
            <a:r>
              <a:t>Leaves no trace of its execution</a:t>
            </a:r>
          </a:p>
          <a:p>
            <a:r>
              <a:t>Important to reduce </a:t>
            </a:r>
            <a:r>
              <a:rPr i="1"/>
              <a:t>flakiness</a:t>
            </a:r>
            <a:r>
              <a:t> - test failures </a:t>
            </a:r>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84" name="describe('Create student', () =&gt; {…"/>
          <p:cNvSpPr txBox="1"/>
          <p:nvPr/>
        </p:nvSpPr>
        <p:spPr>
          <a:xfrm>
            <a:off x="4793059" y="7818341"/>
            <a:ext cx="14807407" cy="305752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defTabSz="914400">
              <a:defRPr sz="3200" b="1">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p>
          <a:p>
            <a:pPr defTabSz="914400">
              <a:defRPr sz="3200" b="1">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p>
          <a:p>
            <a:pPr defTabSz="914400">
              <a:defRPr sz="3200">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defTabSz="914400">
              <a:defRPr sz="32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p>
          <a:p>
            <a:pPr defTabSz="914400">
              <a:defRPr sz="3200">
                <a:latin typeface="Courier"/>
                <a:ea typeface="Courier"/>
                <a:cs typeface="Courier"/>
                <a:sym typeface="Courier"/>
              </a:defRPr>
            </a:pPr>
            <a:r>
              <a:t>  });</a:t>
            </a:r>
          </a:p>
          <a:p>
            <a:pPr defTabSz="914400">
              <a:defRPr sz="3200">
                <a:latin typeface="Courier"/>
                <a:ea typeface="Courier"/>
                <a:cs typeface="Courier"/>
                <a:sym typeface="Courier"/>
              </a:defRPr>
            </a:pPr>
            <a:r>
              <a:t>})</a:t>
            </a:r>
          </a:p>
        </p:txBody>
      </p:sp>
      <p:sp>
        <p:nvSpPr>
          <p:cNvPr id="285" name="This test is not hermetic: assumes starting ID of 4, leaves an extra Avery in the application"/>
          <p:cNvSpPr txBox="1"/>
          <p:nvPr/>
        </p:nvSpPr>
        <p:spPr>
          <a:xfrm>
            <a:off x="5771381" y="10981656"/>
            <a:ext cx="13193035"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pPr algn="ctr"/>
            <a:r>
              <a:rPr sz="2800" dirty="0"/>
              <a:t>This test is not hermetic: assumes starting ID of 4, leaves an extra Avery in the application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d Tests Aren’t Flaky"/>
          <p:cNvSpPr txBox="1">
            <a:spLocks noGrp="1"/>
          </p:cNvSpPr>
          <p:nvPr>
            <p:ph type="title"/>
          </p:nvPr>
        </p:nvSpPr>
        <p:spPr>
          <a:prstGeom prst="rect">
            <a:avLst/>
          </a:prstGeom>
        </p:spPr>
        <p:txBody>
          <a:bodyPr/>
          <a:lstStyle/>
          <a:p>
            <a:r>
              <a:t>Good Tests Aren’t </a:t>
            </a:r>
            <a:r>
              <a:rPr i="1"/>
              <a:t>Flaky</a:t>
            </a:r>
          </a:p>
        </p:txBody>
      </p:sp>
      <p:sp>
        <p:nvSpPr>
          <p:cNvPr id="290" name="Flaky test failures are false alarms…"/>
          <p:cNvSpPr txBox="1">
            <a:spLocks noGrp="1"/>
          </p:cNvSpPr>
          <p:nvPr>
            <p:ph type="body" sz="half" idx="1"/>
          </p:nvPr>
        </p:nvSpPr>
        <p:spPr>
          <a:xfrm>
            <a:off x="1676399" y="3000319"/>
            <a:ext cx="12222124" cy="8702677"/>
          </a:xfrm>
          <a:prstGeom prst="rect">
            <a:avLst/>
          </a:prstGeom>
        </p:spPr>
        <p:txBody>
          <a:bodyPr/>
          <a:lstStyle/>
          <a:p>
            <a:r>
              <a:rPr dirty="0"/>
              <a:t>Flaky test failures are false alarms</a:t>
            </a:r>
          </a:p>
          <a:p>
            <a:r>
              <a:rPr dirty="0"/>
              <a:t>Tests that are </a:t>
            </a:r>
            <a:r>
              <a:rPr i="1" dirty="0"/>
              <a:t>hermetic</a:t>
            </a:r>
            <a:r>
              <a:rPr dirty="0"/>
              <a:t> defend against “test order dependency” - failures due to tests running in </a:t>
            </a:r>
            <a:r>
              <a:rPr lang="en-US" dirty="0"/>
              <a:t>specific </a:t>
            </a:r>
            <a:r>
              <a:rPr dirty="0"/>
              <a:t>order</a:t>
            </a:r>
          </a:p>
          <a:p>
            <a:r>
              <a:rPr dirty="0"/>
              <a:t>Most common cause of </a:t>
            </a:r>
            <a:r>
              <a:rPr i="1" dirty="0"/>
              <a:t>flaky</a:t>
            </a:r>
            <a:r>
              <a:rPr dirty="0"/>
              <a:t> test failures: “async wait” - tests that expect some asynchronous action to occur within a timeout</a:t>
            </a:r>
          </a:p>
          <a:p>
            <a:r>
              <a:rPr dirty="0"/>
              <a:t>Good tests avoid relying on timing</a:t>
            </a:r>
          </a:p>
        </p:txBody>
      </p:sp>
      <p:sp>
        <p:nvSpPr>
          <p:cNvPr id="29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92" name="[Luo et al, FSE 2014 “An empirical analysis of flaky tests”]"/>
          <p:cNvSpPr txBox="1"/>
          <p:nvPr/>
        </p:nvSpPr>
        <p:spPr>
          <a:xfrm>
            <a:off x="13936457" y="12319179"/>
            <a:ext cx="10016872" cy="6223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spcBef>
                <a:spcPts val="3400"/>
              </a:spcBef>
              <a:defRPr sz="3000">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293" name="2D Pie Chart"/>
          <p:cNvGraphicFramePr/>
          <p:nvPr/>
        </p:nvGraphicFramePr>
        <p:xfrm>
          <a:off x="12929061" y="1766351"/>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lstStyle/>
          <a:p>
            <a:r>
              <a:t>Good Tests Aren’t </a:t>
            </a:r>
            <a:r>
              <a:rPr i="1"/>
              <a:t>Brittle</a:t>
            </a:r>
          </a:p>
        </p:txBody>
      </p:sp>
      <p:sp>
        <p:nvSpPr>
          <p:cNvPr id="296" name="Content Placeholder 2"/>
          <p:cNvSpPr txBox="1">
            <a:spLocks noGrp="1"/>
          </p:cNvSpPr>
          <p:nvPr>
            <p:ph type="body" idx="1"/>
          </p:nvPr>
        </p:nvSpPr>
        <p:spPr>
          <a:xfrm>
            <a:off x="1676400" y="3000320"/>
            <a:ext cx="15774690" cy="8702676"/>
          </a:xfrm>
          <a:prstGeom prst="rect">
            <a:avLst/>
          </a:prstGeom>
        </p:spPr>
        <p:txBody>
          <a:bodyPr/>
          <a:lstStyle/>
          <a:p>
            <a:r>
              <a:rPr dirty="0"/>
              <a:t>Brittle tests make </a:t>
            </a:r>
            <a:r>
              <a:rPr dirty="0">
                <a:solidFill>
                  <a:srgbClr val="FF0000"/>
                </a:solidFill>
              </a:rPr>
              <a:t>invalid assumptions</a:t>
            </a:r>
            <a:r>
              <a:rPr dirty="0"/>
              <a:t> about the specification</a:t>
            </a:r>
          </a:p>
          <a:p>
            <a:r>
              <a:rPr dirty="0"/>
              <a:t>Specifications often leave room for undefined behaviors: details that are subject to change</a:t>
            </a:r>
          </a:p>
          <a:p>
            <a:r>
              <a:rPr dirty="0"/>
              <a:t>Brittle tests will fail unexpected</a:t>
            </a:r>
            <a:r>
              <a:rPr lang="en-US" dirty="0"/>
              <a:t>ly</a:t>
            </a:r>
            <a:r>
              <a:rPr dirty="0"/>
              <a:t> if that undefined behavior changes</a:t>
            </a:r>
          </a:p>
          <a:p>
            <a:r>
              <a:rPr dirty="0"/>
              <a:t>Example: Asserting that a specific error message is thrown (IP1)</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98" name="it('Throws an error if there is no layer called &quot;objects&quot;', async () =&gt; {…"/>
          <p:cNvSpPr txBox="1"/>
          <p:nvPr/>
        </p:nvSpPr>
        <p:spPr>
          <a:xfrm>
            <a:off x="2784985" y="10377855"/>
            <a:ext cx="13557519" cy="203390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'Throws an error if there is no layer called "objects"'</a:t>
            </a:r>
            <a:r>
              <a:rPr>
                <a:solidFill>
                  <a:srgbClr val="272727"/>
                </a:solidFill>
              </a:rPr>
              <a:t>, </a:t>
            </a:r>
            <a:r>
              <a:rPr>
                <a:solidFill>
                  <a:srgbClr val="011480"/>
                </a:solidFill>
              </a:rPr>
              <a:t>async </a:t>
            </a:r>
            <a:r>
              <a:rPr>
                <a:solidFill>
                  <a:srgbClr val="272727"/>
                </a:solidFill>
              </a:rPr>
              <a:t>() =&gt; {</a:t>
            </a:r>
          </a:p>
          <a:p>
            <a:pPr defTabSz="914400">
              <a:defRPr sz="2400">
                <a:solidFill>
                  <a:srgbClr val="00733B"/>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 =&gt; </a:t>
            </a:r>
            <a:r>
              <a:rPr>
                <a:solidFill>
                  <a:srgbClr val="458383"/>
                </a:solidFill>
              </a:rPr>
              <a:t>town</a:t>
            </a:r>
            <a:r>
              <a:rPr>
                <a:solidFill>
                  <a:srgbClr val="272727"/>
                </a:solidFill>
              </a:rPr>
              <a:t>.</a:t>
            </a:r>
            <a:r>
              <a:rPr>
                <a:solidFill>
                  <a:srgbClr val="7A7A43"/>
                </a:solidFill>
              </a:rPr>
              <a:t>initializeFromMap</a:t>
            </a:r>
            <a:r>
              <a:rPr>
                <a:solidFill>
                  <a:srgbClr val="272727"/>
                </a:solidFill>
              </a:rPr>
              <a:t>(</a:t>
            </a:r>
            <a:r>
              <a:rPr>
                <a:solidFill>
                  <a:srgbClr val="458383"/>
                </a:solidFill>
              </a:rPr>
              <a:t>testingMaps</a:t>
            </a:r>
            <a:r>
              <a:rPr>
                <a:solidFill>
                  <a:srgbClr val="272727"/>
                </a:solidFill>
              </a:rPr>
              <a:t>.</a:t>
            </a:r>
            <a:r>
              <a:rPr>
                <a:solidFill>
                  <a:srgbClr val="66187A"/>
                </a:solidFill>
              </a:rPr>
              <a:t>noObjects</a:t>
            </a:r>
            <a:r>
              <a:rPr>
                <a:solidFill>
                  <a:srgbClr val="272727"/>
                </a:solidFill>
              </a:rPr>
              <a:t>))</a:t>
            </a:r>
          </a:p>
          <a:p>
            <a:pPr lvl="8" indent="1828800" defTabSz="914400">
              <a:defRPr sz="2400">
                <a:solidFill>
                  <a:srgbClr val="00733B"/>
                </a:solidFill>
                <a:latin typeface="Courier"/>
                <a:ea typeface="Courier"/>
                <a:cs typeface="Courier"/>
                <a:sym typeface="Courier"/>
              </a:defRPr>
            </a:pPr>
            <a:r>
              <a:rPr>
                <a:solidFill>
                  <a:srgbClr val="272727"/>
                </a:solidFill>
              </a:rPr>
              <a:t>.</a:t>
            </a:r>
            <a:r>
              <a:rPr>
                <a:solidFill>
                  <a:srgbClr val="7A7A43"/>
                </a:solidFill>
              </a:rPr>
              <a:t>toThrowError</a:t>
            </a:r>
            <a:r>
              <a:rPr>
                <a:solidFill>
                  <a:srgbClr val="272727"/>
                </a:solidFill>
              </a:rPr>
              <a:t>(</a:t>
            </a:r>
            <a:r>
              <a:t>'There is no layer called "objects"'</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299" name="Unless the specification states that this is the error message that should be thrown, this test is brittle"/>
          <p:cNvSpPr txBox="1"/>
          <p:nvPr/>
        </p:nvSpPr>
        <p:spPr>
          <a:xfrm>
            <a:off x="2176144" y="12411761"/>
            <a:ext cx="14775199"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r>
              <a:rPr sz="2800" dirty="0"/>
              <a:t>Unless the specification states that this is the error message that should be thrown, this test is brittle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2763071" cy="8702676"/>
          </a:xfrm>
          <a:prstGeom prst="rect">
            <a:avLst/>
          </a:prstGeom>
        </p:spPr>
        <p:txBody>
          <a:bodyPr/>
          <a:lstStyle/>
          <a:p>
            <a:r>
              <a:t>Test failures indicate:</a:t>
            </a:r>
          </a:p>
          <a:p>
            <a:pPr marL="914400" lvl="1" indent="-457200"/>
            <a:r>
              <a:t>There is a bug in the system under test, and/or</a:t>
            </a:r>
          </a:p>
          <a:p>
            <a:pPr marL="914400" lvl="1" indent="-457200"/>
            <a:r>
              <a:t>There is a bug in the test</a:t>
            </a:r>
          </a:p>
          <a:p>
            <a:r>
              <a:t>Clear tests help engineers diagnose the actual problem</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07" name="Content Placeholder 2"/>
          <p:cNvSpPr txBox="1"/>
          <p:nvPr/>
        </p:nvSpPr>
        <p:spPr>
          <a:xfrm>
            <a:off x="14350154" y="3708171"/>
            <a:ext cx="9576890" cy="6717848"/>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914400">
              <a:lnSpc>
                <a:spcPct val="72000"/>
              </a:lnSpc>
              <a:spcBef>
                <a:spcPts val="1000"/>
              </a:spcBef>
              <a:buFont typeface="Arial"/>
              <a:defRPr sz="3200">
                <a:latin typeface="Consolas"/>
                <a:ea typeface="Consolas"/>
                <a:cs typeface="Consolas"/>
                <a:sym typeface="Consolas"/>
              </a:defRPr>
            </a:pPr>
            <a:r>
              <a:t>it(‘remove only removes one’, () </a:t>
            </a:r>
            <a:r>
              <a:rPr>
                <a:solidFill>
                  <a:srgbClr val="0000FF"/>
                </a:solidFill>
              </a:rPr>
              <a:t>=&gt;</a:t>
            </a:r>
            <a:r>
              <a: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const</a:t>
            </a:r>
            <a:r>
              <a:t> tree = makeBST();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tree.add(i);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j = </a:t>
            </a:r>
            <a:r>
              <a:rPr>
                <a:solidFill>
                  <a:srgbClr val="098658"/>
                </a:solidFill>
              </a:rPr>
              <a:t>0</a:t>
            </a:r>
            <a:r>
              <a:t>; j &lt; </a:t>
            </a:r>
            <a:r>
              <a:rPr>
                <a:solidFill>
                  <a:srgbClr val="098658"/>
                </a:solidFill>
              </a:rPr>
              <a:t>1000</a:t>
            </a:r>
            <a:r>
              <a:t>; ++j)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if</a:t>
            </a:r>
            <a:r>
              <a:t> (i != j) tree.remove(i);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expect(tree.contains(j)).</a:t>
            </a:r>
          </a:p>
          <a:p>
            <a:pPr defTabSz="914400">
              <a:lnSpc>
                <a:spcPct val="72000"/>
              </a:lnSpc>
              <a:spcBef>
                <a:spcPts val="1000"/>
              </a:spcBef>
              <a:buFont typeface="Arial"/>
              <a:defRPr sz="3200">
                <a:latin typeface="Consolas"/>
                <a:ea typeface="Consolas"/>
                <a:cs typeface="Consolas"/>
                <a:sym typeface="Consolas"/>
              </a:defRPr>
            </a:pPr>
            <a:r>
              <a:t>        toBe(</a:t>
            </a:r>
            <a:r>
              <a:rPr>
                <a:solidFill>
                  <a:srgbClr val="0000FF"/>
                </a:solidFill>
              </a:rPr>
              <a:t>true</a:t>
            </a:r>
            <a:r>
              <a:t>);</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p>
        </p:txBody>
      </p:sp>
      <p:sp>
        <p:nvSpPr>
          <p:cNvPr id="308" name="This test is not clear: if it fails, why?"/>
          <p:cNvSpPr txBox="1"/>
          <p:nvPr/>
        </p:nvSpPr>
        <p:spPr>
          <a:xfrm>
            <a:off x="16706583" y="10518319"/>
            <a:ext cx="5333511"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r>
              <a:rPr sz="2800" dirty="0"/>
              <a:t>This test is not clear: if it fails, why?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t>Tests should only invoke public methods of SUT (system under test)</a:t>
            </a:r>
          </a:p>
          <a:p>
            <a:r>
              <a:t>Interact with SUT as a client of the SUT would:</a:t>
            </a:r>
          </a:p>
          <a:p>
            <a:pPr marL="914400" lvl="1" indent="-457200"/>
            <a:r>
              <a:t>Public methods within classes</a:t>
            </a:r>
          </a:p>
          <a:p>
            <a:pPr marL="914400" lvl="1" indent="-457200"/>
            <a:r>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16" name="public initializeFromMap(map: ITiledMap) {…"/>
          <p:cNvSpPr txBox="1"/>
          <p:nvPr/>
        </p:nvSpPr>
        <p:spPr>
          <a:xfrm>
            <a:off x="13981754" y="8153118"/>
            <a:ext cx="7887316" cy="313880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400">
                <a:solidFill>
                  <a:srgbClr val="7A7A43"/>
                </a:solidFill>
                <a:latin typeface="Courier"/>
                <a:ea typeface="Courier"/>
                <a:cs typeface="Courier"/>
                <a:sym typeface="Courier"/>
              </a:defRPr>
            </a:pPr>
            <a:r>
              <a:rPr>
                <a:solidFill>
                  <a:srgbClr val="011480"/>
                </a:solidFill>
              </a:rPr>
              <a:t>public </a:t>
            </a:r>
            <a:r>
              <a:t>initializeFromMap</a:t>
            </a:r>
            <a:r>
              <a:rPr>
                <a:solidFill>
                  <a:srgbClr val="272727"/>
                </a:solidFill>
              </a:rPr>
              <a:t>(map: </a:t>
            </a:r>
            <a:r>
              <a:rPr>
                <a:solidFill>
                  <a:srgbClr val="000000"/>
                </a:solidFill>
              </a:rPr>
              <a:t>ITiledMap</a:t>
            </a:r>
            <a:r>
              <a:rPr>
                <a:solidFill>
                  <a:srgbClr val="272727"/>
                </a:solidFill>
              </a:rPr>
              <a:t>) {</a:t>
            </a:r>
          </a:p>
          <a:p>
            <a:pPr defTabSz="914400">
              <a:defRPr sz="2400">
                <a:solidFill>
                  <a:srgbClr val="272727"/>
                </a:solidFill>
                <a:latin typeface="Courier"/>
                <a:ea typeface="Courier"/>
                <a:cs typeface="Courier"/>
                <a:sym typeface="Courier"/>
              </a:defRPr>
            </a:pPr>
            <a:r>
              <a:t>   ...</a:t>
            </a:r>
          </a:p>
          <a:p>
            <a:pPr defTabSz="914400">
              <a:defRPr sz="2400">
                <a:solidFill>
                  <a:srgbClr val="7A7A43"/>
                </a:solidFill>
                <a:latin typeface="Courier"/>
                <a:ea typeface="Courier"/>
                <a:cs typeface="Courier"/>
                <a:sym typeface="Courier"/>
              </a:defRPr>
            </a:pPr>
            <a:r>
              <a:rPr>
                <a:solidFill>
                  <a:srgbClr val="272727"/>
                </a:solidFill>
              </a:rPr>
              <a:t>  </a:t>
            </a:r>
            <a:r>
              <a:rPr>
                <a:solidFill>
                  <a:srgbClr val="011480"/>
                </a:solidFill>
              </a:rPr>
              <a:t>this</a:t>
            </a:r>
            <a:r>
              <a:rPr>
                <a:solidFill>
                  <a:srgbClr val="272727"/>
                </a:solidFill>
              </a:rPr>
              <a:t>.</a:t>
            </a:r>
            <a:r>
              <a:t>_validateInteractables</a:t>
            </a:r>
            <a:r>
              <a:rPr>
                <a:solidFill>
                  <a:srgbClr val="272727"/>
                </a:solidFill>
              </a:rPr>
              <a:t>();</a:t>
            </a:r>
          </a:p>
          <a:p>
            <a:pPr defTabSz="914400">
              <a:defRPr sz="2400">
                <a:solidFill>
                  <a:srgbClr val="272727"/>
                </a:solidFill>
                <a:latin typeface="Courier"/>
                <a:ea typeface="Courier"/>
                <a:cs typeface="Courier"/>
                <a:sym typeface="Courier"/>
              </a:defRPr>
            </a:pPr>
            <a:r>
              <a:t>}</a:t>
            </a:r>
          </a:p>
          <a:p>
            <a:pPr defTabSz="914400">
              <a:defRPr sz="2400">
                <a:solidFill>
                  <a:srgbClr val="272727"/>
                </a:solidFill>
                <a:latin typeface="Courier"/>
                <a:ea typeface="Courier"/>
                <a:cs typeface="Courier"/>
                <a:sym typeface="Courier"/>
              </a:defRPr>
            </a:pPr>
            <a:endParaRPr/>
          </a:p>
          <a:p>
            <a:pPr defTabSz="914400">
              <a:defRPr sz="2400">
                <a:solidFill>
                  <a:srgbClr val="7A7A43"/>
                </a:solidFill>
                <a:latin typeface="Courier"/>
                <a:ea typeface="Courier"/>
                <a:cs typeface="Courier"/>
                <a:sym typeface="Courier"/>
              </a:defRPr>
            </a:pPr>
            <a:r>
              <a:rPr>
                <a:solidFill>
                  <a:srgbClr val="011480"/>
                </a:solidFill>
              </a:rPr>
              <a:t>private </a:t>
            </a:r>
            <a:r>
              <a:t>_validateInteractables</a:t>
            </a:r>
            <a:r>
              <a:rPr>
                <a:solidFill>
                  <a:srgbClr val="272727"/>
                </a:solidFill>
              </a:rPr>
              <a:t>() {</a:t>
            </a:r>
          </a:p>
          <a:p>
            <a:pPr defTabSz="914400">
              <a:defRPr sz="2400">
                <a:solidFill>
                  <a:srgbClr val="272727"/>
                </a:solidFill>
                <a:latin typeface="Courier"/>
                <a:ea typeface="Courier"/>
                <a:cs typeface="Courier"/>
                <a:sym typeface="Courier"/>
              </a:defRPr>
            </a:pPr>
            <a:r>
              <a:t>  // Test Me!</a:t>
            </a:r>
          </a:p>
          <a:p>
            <a:pPr defTabSz="914400">
              <a:defRPr sz="2400">
                <a:solidFill>
                  <a:srgbClr val="272727"/>
                </a:solidFill>
                <a:latin typeface="Courier"/>
                <a:ea typeface="Courier"/>
                <a:cs typeface="Courier"/>
                <a:sym typeface="Courier"/>
              </a:defRPr>
            </a:pPr>
            <a:r>
              <a:t>}</a:t>
            </a:r>
          </a:p>
        </p:txBody>
      </p:sp>
      <p:sp>
        <p:nvSpPr>
          <p:cNvPr id="317" name="It might be tempting to make _validateInteractables public and test it directly: but it’s not how clients would call it!"/>
          <p:cNvSpPr txBox="1"/>
          <p:nvPr/>
        </p:nvSpPr>
        <p:spPr>
          <a:xfrm>
            <a:off x="13464861" y="11319233"/>
            <a:ext cx="9732023" cy="104643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a:defRPr sz="2200" i="1"/>
            </a:pPr>
            <a:r>
              <a:rPr sz="2800" dirty="0"/>
              <a:t>It might be tempting to make _</a:t>
            </a:r>
            <a:r>
              <a:rPr sz="2800" dirty="0" err="1"/>
              <a:t>validateInteractables</a:t>
            </a:r>
            <a:r>
              <a:rPr sz="2800" dirty="0"/>
              <a:t> public and test it directly:</a:t>
            </a:r>
            <a:r>
              <a:rPr lang="en-US" sz="2800" dirty="0"/>
              <a:t> </a:t>
            </a:r>
            <a:r>
              <a:rPr sz="2800" dirty="0"/>
              <a:t>but it’s not how clients would call it!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t>What makes a Test Suite good?</a:t>
            </a:r>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Depends on the goal of the test suite.</a:t>
            </a:r>
          </a:p>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r>
              <a:rPr b="1" dirty="0"/>
              <a:t>functional testing</a:t>
            </a:r>
            <a:r>
              <a:rPr dirty="0"/>
              <a:t>”)</a:t>
            </a:r>
          </a:p>
          <a:p>
            <a:pPr marL="859536" lvl="1" indent="-429768" defTabSz="1719072">
              <a:spcBef>
                <a:spcPts val="900"/>
              </a:spcBef>
              <a:defRPr sz="4512"/>
            </a:pPr>
            <a:r>
              <a:rPr dirty="0"/>
              <a:t>“Good” test suite exercises and validates the </a:t>
            </a:r>
            <a:r>
              <a:rPr i="1" dirty="0"/>
              <a:t>entire</a:t>
            </a:r>
            <a:r>
              <a:rPr dirty="0"/>
              <a:t> specification</a:t>
            </a:r>
          </a:p>
          <a:p>
            <a:pPr marL="429768" indent="-429768" defTabSz="1719072">
              <a:spcBef>
                <a:spcPts val="1800"/>
              </a:spcBef>
              <a:defRPr sz="5264"/>
            </a:pPr>
            <a:r>
              <a:rPr dirty="0"/>
              <a:t>Regression Test</a:t>
            </a:r>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r>
              <a:rPr b="1" dirty="0"/>
              <a:t>“structural testing”</a:t>
            </a:r>
            <a:r>
              <a:rPr dirty="0"/>
              <a:t>)</a:t>
            </a:r>
          </a:p>
          <a:p>
            <a:pPr marL="429768" indent="-429768" defTabSz="1719072">
              <a:spcBef>
                <a:spcPts val="1800"/>
              </a:spcBef>
              <a:defRPr sz="5264"/>
            </a:pPr>
            <a:r>
              <a:rPr dirty="0"/>
              <a:t>Acceptance Test</a:t>
            </a:r>
          </a:p>
          <a:p>
            <a:pPr marL="859536" lvl="1" indent="-429768" defTabSz="1719072">
              <a:spcBef>
                <a:spcPts val="900"/>
              </a:spcBef>
              <a:defRPr sz="4512"/>
            </a:pPr>
            <a:r>
              <a:rPr dirty="0"/>
              <a:t>Does the SUT satisfy the customer (“</a:t>
            </a:r>
            <a:r>
              <a:rPr b="1" dirty="0"/>
              <a:t>requirement testing”</a:t>
            </a:r>
            <a:r>
              <a:rPr dirty="0"/>
              <a:t>)</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1 Course Introduction" id="{C283707D-DC93-9443-9226-AE6B5890B892}" vid="{BF9F8F4F-B10F-F342-ACD0-42210C23038E}"/>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4286</Words>
  <Application>Microsoft Office PowerPoint</Application>
  <PresentationFormat>Custom</PresentationFormat>
  <Paragraphs>511</Paragraphs>
  <Slides>39</Slides>
  <Notes>30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39</vt:i4>
      </vt:variant>
    </vt:vector>
  </HeadingPairs>
  <TitlesOfParts>
    <vt:vector size="56" baseType="lpstr">
      <vt:lpstr>Andale Mono</vt:lpstr>
      <vt:lpstr>Arial</vt:lpstr>
      <vt:lpstr>Avenir Next Medium</vt:lpstr>
      <vt:lpstr>Calibri</vt:lpstr>
      <vt:lpstr>Calibri Light</vt:lpstr>
      <vt:lpstr>Consolas</vt:lpstr>
      <vt:lpstr>Courier</vt:lpstr>
      <vt:lpstr>Gill Sans</vt:lpstr>
      <vt:lpstr>Helvetica</vt:lpstr>
      <vt:lpstr>Helvetica Neue</vt:lpstr>
      <vt:lpstr>Helvetica Neue Light</vt:lpstr>
      <vt:lpstr>Helvetica Neue Medium</vt:lpstr>
      <vt:lpstr>Ink Free</vt:lpstr>
      <vt:lpstr>Lucida Grande</vt:lpstr>
      <vt:lpstr>Verdana</vt:lpstr>
      <vt:lpstr>Office Theme</vt:lpstr>
      <vt:lpstr>1_Office Theme</vt:lpstr>
      <vt:lpstr>CS 4530: Fundamentals of Software Engineering  Module 11: What makes a good test suite?</vt:lpstr>
      <vt:lpstr>Learning Objectives for this Lesson</vt:lpstr>
      <vt:lpstr>What makes for a good test (suite)?</vt:lpstr>
      <vt:lpstr>Good Tests are Hermetic</vt:lpstr>
      <vt:lpstr>Good Tests Aren’t Flaky</vt:lpstr>
      <vt:lpstr>Good Tests Aren’t Brittle</vt:lpstr>
      <vt:lpstr>Good Tests are Clear</vt:lpstr>
      <vt:lpstr>Good Tests Invoke Public APIs Only</vt:lpstr>
      <vt:lpstr>What makes a Test Suite good?</vt:lpstr>
      <vt:lpstr>Does the SUT satisfy its specification?</vt:lpstr>
      <vt:lpstr>Building Test Suites From Specifications (TDD)</vt:lpstr>
      <vt:lpstr>Building Test Suites From Specifications: Zip Code Lookup</vt:lpstr>
      <vt:lpstr>Building Test Suites From Specifications: Zip Code Lookup</vt:lpstr>
      <vt:lpstr>Building Test Suites From Specifications: Zip Code Lookup</vt:lpstr>
      <vt:lpstr>Make sure the regions have the right boundaries.</vt:lpstr>
      <vt:lpstr>Building Tests from Specifications (TDD)</vt:lpstr>
      <vt:lpstr>Building Test Suites for Code (“Whitebox” Testing)</vt:lpstr>
      <vt:lpstr>Do our tests execute all of the code?</vt:lpstr>
      <vt:lpstr>Statement Coverage</vt:lpstr>
      <vt:lpstr>PowerPoint Presentation</vt:lpstr>
      <vt:lpstr>PowerPoint Presentation</vt:lpstr>
      <vt:lpstr>PowerPoint Presentation</vt:lpstr>
      <vt:lpstr>PowerPoint Presentation</vt:lpstr>
      <vt:lpstr>Branch Coverage</vt:lpstr>
      <vt:lpstr>Branch Coverage Measures</vt:lpstr>
      <vt:lpstr>Every Branch Executed != Every Behavior Executed</vt:lpstr>
      <vt:lpstr>Path Coverage is Exhaustive</vt:lpstr>
      <vt:lpstr>100% Coverage may be Impossible</vt:lpstr>
      <vt:lpstr>Pareto’s Law</vt:lpstr>
      <vt:lpstr>Good Tests have Strong Oracles</vt:lpstr>
      <vt:lpstr>How to evaluate the strength of test oracles?</vt:lpstr>
      <vt:lpstr>Mutation Analysis Tests the Tests</vt:lpstr>
      <vt:lpstr>Mutation Analysis Tests the Tests</vt:lpstr>
      <vt:lpstr>Mutation Report Shows Undetected Mutants</vt:lpstr>
      <vt:lpstr>Use Mutation Analysis While Writing Tests</vt:lpstr>
      <vt:lpstr>Undetected Mutants May Not Be Bugs</vt:lpstr>
      <vt:lpstr>Mutants are a Valid Substitute for Real Faults</vt:lpstr>
      <vt:lpstr>Activity: strengthening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cp:lastModifiedBy>Bhutta, Adeel</cp:lastModifiedBy>
  <cp:revision>1</cp:revision>
  <dcterms:modified xsi:type="dcterms:W3CDTF">2022-10-12T01:08:08Z</dcterms:modified>
</cp:coreProperties>
</file>